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52"/>
  </p:notesMasterIdLst>
  <p:sldIdLst>
    <p:sldId id="256" r:id="rId2"/>
    <p:sldId id="257" r:id="rId3"/>
    <p:sldId id="258" r:id="rId4"/>
    <p:sldId id="259" r:id="rId5"/>
    <p:sldId id="260" r:id="rId6"/>
    <p:sldId id="262" r:id="rId7"/>
    <p:sldId id="263" r:id="rId8"/>
    <p:sldId id="264" r:id="rId9"/>
    <p:sldId id="261" r:id="rId10"/>
    <p:sldId id="265" r:id="rId11"/>
    <p:sldId id="266" r:id="rId12"/>
    <p:sldId id="267" r:id="rId13"/>
    <p:sldId id="268" r:id="rId14"/>
    <p:sldId id="269" r:id="rId15"/>
    <p:sldId id="270" r:id="rId16"/>
    <p:sldId id="271" r:id="rId17"/>
    <p:sldId id="272" r:id="rId18"/>
    <p:sldId id="305"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ADF3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57" autoAdjust="0"/>
    <p:restoredTop sz="94660"/>
  </p:normalViewPr>
  <p:slideViewPr>
    <p:cSldViewPr snapToGrid="0">
      <p:cViewPr varScale="1">
        <p:scale>
          <a:sx n="121" d="100"/>
          <a:sy n="121" d="100"/>
        </p:scale>
        <p:origin x="979"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openxmlformats.org/officeDocument/2006/relationships/customXml" Target="../customXml/item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ECEF98-75DD-406C-8AA3-A797D5D3146F}" type="datetimeFigureOut">
              <a:rPr lang="en-US" smtClean="0"/>
              <a:t>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E7B5D2-3555-4F3F-9E91-E8027E8A26E6}" type="slidenum">
              <a:rPr lang="en-US" smtClean="0"/>
              <a:t>‹#›</a:t>
            </a:fld>
            <a:endParaRPr lang="en-US"/>
          </a:p>
        </p:txBody>
      </p:sp>
    </p:spTree>
    <p:extLst>
      <p:ext uri="{BB962C8B-B14F-4D97-AF65-F5344CB8AC3E}">
        <p14:creationId xmlns:p14="http://schemas.microsoft.com/office/powerpoint/2010/main" val="520059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12/2/2024</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32151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12/2/2024</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46645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12/2/2024</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57926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12/2/2024</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78113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12/2/2024</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380588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12/2/2024</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2669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12/2/2024</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5888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12/2/2024</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4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12/2/2024</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12095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12/2/2024</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37694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12/2/2024</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32763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12/2/2024</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90536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12/2/2024</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52304264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0" r:id="rId6"/>
    <p:sldLayoutId id="2147483675" r:id="rId7"/>
    <p:sldLayoutId id="2147483676" r:id="rId8"/>
    <p:sldLayoutId id="2147483677" r:id="rId9"/>
    <p:sldLayoutId id="2147483678" r:id="rId10"/>
    <p:sldLayoutId id="2147483679" r:id="rId11"/>
    <p:sldLayoutId id="2147483681"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5DA1D8-E874-4205-B6D5-557E0C072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plash of colors on a white surface">
            <a:extLst>
              <a:ext uri="{FF2B5EF4-FFF2-40B4-BE49-F238E27FC236}">
                <a16:creationId xmlns:a16="http://schemas.microsoft.com/office/drawing/2014/main" id="{A50EB32A-25A9-D33B-D422-556A3950163C}"/>
              </a:ext>
            </a:extLst>
          </p:cNvPr>
          <p:cNvPicPr>
            <a:picLocks noChangeAspect="1"/>
          </p:cNvPicPr>
          <p:nvPr/>
        </p:nvPicPr>
        <p:blipFill rotWithShape="1">
          <a:blip r:embed="rId2"/>
          <a:srcRect t="2397" b="22603"/>
          <a:stretch/>
        </p:blipFill>
        <p:spPr>
          <a:xfrm>
            <a:off x="20" y="10"/>
            <a:ext cx="12191980" cy="6857990"/>
          </a:xfrm>
          <a:custGeom>
            <a:avLst/>
            <a:gdLst/>
            <a:ahLst/>
            <a:cxnLst/>
            <a:rect l="l" t="t" r="r" b="b"/>
            <a:pathLst>
              <a:path w="12192000" h="6858000">
                <a:moveTo>
                  <a:pt x="5712609" y="3740816"/>
                </a:moveTo>
                <a:cubicBezTo>
                  <a:pt x="5738974" y="3758821"/>
                  <a:pt x="5765337" y="3776826"/>
                  <a:pt x="5791702" y="3794831"/>
                </a:cubicBezTo>
                <a:cubicBezTo>
                  <a:pt x="5776911" y="3790330"/>
                  <a:pt x="5760836" y="3785829"/>
                  <a:pt x="5745403" y="3781327"/>
                </a:cubicBezTo>
                <a:cubicBezTo>
                  <a:pt x="5732542" y="3770394"/>
                  <a:pt x="5719038" y="3760108"/>
                  <a:pt x="5706178" y="3748531"/>
                </a:cubicBezTo>
                <a:cubicBezTo>
                  <a:pt x="5708106" y="3745959"/>
                  <a:pt x="5710678" y="3743389"/>
                  <a:pt x="5712609" y="3740816"/>
                </a:cubicBezTo>
                <a:close/>
                <a:moveTo>
                  <a:pt x="6185882" y="2838635"/>
                </a:moveTo>
                <a:cubicBezTo>
                  <a:pt x="6344070" y="2946665"/>
                  <a:pt x="6502257" y="3055338"/>
                  <a:pt x="6660444" y="3163369"/>
                </a:cubicBezTo>
                <a:cubicBezTo>
                  <a:pt x="6657871" y="3165941"/>
                  <a:pt x="6655942" y="3168513"/>
                  <a:pt x="6653370" y="3171086"/>
                </a:cubicBezTo>
                <a:cubicBezTo>
                  <a:pt x="6479751" y="3079774"/>
                  <a:pt x="6315776" y="2978175"/>
                  <a:pt x="6185882" y="2838635"/>
                </a:cubicBezTo>
                <a:close/>
                <a:moveTo>
                  <a:pt x="0" y="0"/>
                </a:moveTo>
                <a:lnTo>
                  <a:pt x="12192000" y="0"/>
                </a:lnTo>
                <a:lnTo>
                  <a:pt x="12192000" y="3164490"/>
                </a:lnTo>
                <a:lnTo>
                  <a:pt x="11988395" y="3196744"/>
                </a:lnTo>
                <a:cubicBezTo>
                  <a:pt x="11473771" y="3266864"/>
                  <a:pt x="10861963" y="3302908"/>
                  <a:pt x="10185568" y="3253395"/>
                </a:cubicBezTo>
                <a:cubicBezTo>
                  <a:pt x="10116120" y="3248250"/>
                  <a:pt x="10050531" y="3245034"/>
                  <a:pt x="9983655" y="3242463"/>
                </a:cubicBezTo>
                <a:cubicBezTo>
                  <a:pt x="9392061" y="3216097"/>
                  <a:pt x="8811401" y="3203236"/>
                  <a:pt x="8566404" y="3171728"/>
                </a:cubicBezTo>
                <a:cubicBezTo>
                  <a:pt x="8374779" y="3146650"/>
                  <a:pt x="7394792" y="2934448"/>
                  <a:pt x="7107354" y="2755040"/>
                </a:cubicBezTo>
                <a:cubicBezTo>
                  <a:pt x="6813486" y="2571132"/>
                  <a:pt x="6536339" y="2367932"/>
                  <a:pt x="6260475" y="2164090"/>
                </a:cubicBezTo>
                <a:cubicBezTo>
                  <a:pt x="6140870" y="2075993"/>
                  <a:pt x="6013549" y="1995614"/>
                  <a:pt x="5905518" y="1894658"/>
                </a:cubicBezTo>
                <a:cubicBezTo>
                  <a:pt x="5797490" y="1793059"/>
                  <a:pt x="5694605" y="1687600"/>
                  <a:pt x="5577572" y="1593717"/>
                </a:cubicBezTo>
                <a:cubicBezTo>
                  <a:pt x="5544133" y="1566709"/>
                  <a:pt x="5510696" y="1537773"/>
                  <a:pt x="5461824" y="1533271"/>
                </a:cubicBezTo>
                <a:cubicBezTo>
                  <a:pt x="5450893" y="1531985"/>
                  <a:pt x="5439318" y="1532628"/>
                  <a:pt x="5428386" y="1533913"/>
                </a:cubicBezTo>
                <a:cubicBezTo>
                  <a:pt x="5416169" y="1535200"/>
                  <a:pt x="5406523" y="1541630"/>
                  <a:pt x="5402021" y="1552562"/>
                </a:cubicBezTo>
                <a:cubicBezTo>
                  <a:pt x="5397521" y="1564781"/>
                  <a:pt x="5405238" y="1571853"/>
                  <a:pt x="5414239" y="1578283"/>
                </a:cubicBezTo>
                <a:cubicBezTo>
                  <a:pt x="5420670" y="1582785"/>
                  <a:pt x="5427099" y="1589859"/>
                  <a:pt x="5435459" y="1591144"/>
                </a:cubicBezTo>
                <a:cubicBezTo>
                  <a:pt x="5488833" y="1598861"/>
                  <a:pt x="5508766" y="1638086"/>
                  <a:pt x="5533844" y="1672809"/>
                </a:cubicBezTo>
                <a:cubicBezTo>
                  <a:pt x="5544776" y="1687600"/>
                  <a:pt x="5556350" y="1699175"/>
                  <a:pt x="5536417" y="1720394"/>
                </a:cubicBezTo>
                <a:cubicBezTo>
                  <a:pt x="5519055" y="1739042"/>
                  <a:pt x="5537059" y="1748689"/>
                  <a:pt x="5555063" y="1753834"/>
                </a:cubicBezTo>
                <a:cubicBezTo>
                  <a:pt x="5580142" y="1760906"/>
                  <a:pt x="5609722" y="1759621"/>
                  <a:pt x="5638015" y="1782770"/>
                </a:cubicBezTo>
                <a:cubicBezTo>
                  <a:pt x="5531915" y="1784699"/>
                  <a:pt x="5486902" y="1723611"/>
                  <a:pt x="5438676" y="1667022"/>
                </a:cubicBezTo>
                <a:cubicBezTo>
                  <a:pt x="5420670" y="1646446"/>
                  <a:pt x="5408453" y="1622010"/>
                  <a:pt x="5393019" y="1598861"/>
                </a:cubicBezTo>
                <a:cubicBezTo>
                  <a:pt x="5373728" y="1570568"/>
                  <a:pt x="5351221" y="1569281"/>
                  <a:pt x="5322928" y="1594359"/>
                </a:cubicBezTo>
                <a:cubicBezTo>
                  <a:pt x="5297850" y="1616865"/>
                  <a:pt x="5285633" y="1614937"/>
                  <a:pt x="5277274" y="1584070"/>
                </a:cubicBezTo>
                <a:cubicBezTo>
                  <a:pt x="5264412" y="1535843"/>
                  <a:pt x="5234831" y="1501763"/>
                  <a:pt x="5184674" y="1484401"/>
                </a:cubicBezTo>
                <a:cubicBezTo>
                  <a:pt x="5179209" y="1482471"/>
                  <a:pt x="5173101" y="1479417"/>
                  <a:pt x="5167072" y="1478372"/>
                </a:cubicBezTo>
                <a:cubicBezTo>
                  <a:pt x="5161044" y="1477327"/>
                  <a:pt x="5155097" y="1478292"/>
                  <a:pt x="5149951" y="1484401"/>
                </a:cubicBezTo>
                <a:cubicBezTo>
                  <a:pt x="5140950" y="1494688"/>
                  <a:pt x="5148664" y="1506907"/>
                  <a:pt x="5155097" y="1515909"/>
                </a:cubicBezTo>
                <a:cubicBezTo>
                  <a:pt x="5166670" y="1531985"/>
                  <a:pt x="5176959" y="1547417"/>
                  <a:pt x="5181461" y="1566709"/>
                </a:cubicBezTo>
                <a:cubicBezTo>
                  <a:pt x="5184674" y="1579570"/>
                  <a:pt x="5187891" y="1593717"/>
                  <a:pt x="5178887" y="1603361"/>
                </a:cubicBezTo>
                <a:cubicBezTo>
                  <a:pt x="5141592" y="1644516"/>
                  <a:pt x="5168600" y="1663807"/>
                  <a:pt x="5200752" y="1685671"/>
                </a:cubicBezTo>
                <a:cubicBezTo>
                  <a:pt x="5245120" y="1715251"/>
                  <a:pt x="5262482" y="1758976"/>
                  <a:pt x="5252195" y="1811063"/>
                </a:cubicBezTo>
                <a:cubicBezTo>
                  <a:pt x="5248335" y="1832284"/>
                  <a:pt x="5250909" y="1845143"/>
                  <a:pt x="5277274" y="1844501"/>
                </a:cubicBezTo>
                <a:cubicBezTo>
                  <a:pt x="5287560" y="1844501"/>
                  <a:pt x="5290133" y="1851575"/>
                  <a:pt x="5293993" y="1859290"/>
                </a:cubicBezTo>
                <a:cubicBezTo>
                  <a:pt x="5376299" y="2041270"/>
                  <a:pt x="5495262" y="2200743"/>
                  <a:pt x="5634802" y="2347356"/>
                </a:cubicBezTo>
                <a:cubicBezTo>
                  <a:pt x="5747976" y="2466318"/>
                  <a:pt x="5872725" y="2573704"/>
                  <a:pt x="6001975" y="2677877"/>
                </a:cubicBezTo>
                <a:cubicBezTo>
                  <a:pt x="6005832" y="2681092"/>
                  <a:pt x="6009691" y="2684949"/>
                  <a:pt x="6011621" y="2691379"/>
                </a:cubicBezTo>
                <a:cubicBezTo>
                  <a:pt x="5950533" y="2678520"/>
                  <a:pt x="5897804" y="2652154"/>
                  <a:pt x="5847002" y="2622575"/>
                </a:cubicBezTo>
                <a:cubicBezTo>
                  <a:pt x="5711965" y="2544125"/>
                  <a:pt x="5598147" y="2442525"/>
                  <a:pt x="5483045" y="2342854"/>
                </a:cubicBezTo>
                <a:cubicBezTo>
                  <a:pt x="5412953" y="2281765"/>
                  <a:pt x="5340933" y="2222606"/>
                  <a:pt x="5263769" y="2168592"/>
                </a:cubicBezTo>
                <a:cubicBezTo>
                  <a:pt x="5250909" y="2159588"/>
                  <a:pt x="5241905" y="2148014"/>
                  <a:pt x="5232904" y="2136439"/>
                </a:cubicBezTo>
                <a:cubicBezTo>
                  <a:pt x="5227759" y="2130010"/>
                  <a:pt x="5221329" y="2124222"/>
                  <a:pt x="5211040" y="2126795"/>
                </a:cubicBezTo>
                <a:cubicBezTo>
                  <a:pt x="5198180" y="2130010"/>
                  <a:pt x="5196893" y="2139654"/>
                  <a:pt x="5195606" y="2149301"/>
                </a:cubicBezTo>
                <a:cubicBezTo>
                  <a:pt x="5191749" y="2180166"/>
                  <a:pt x="5200108" y="2207817"/>
                  <a:pt x="5216185" y="2234181"/>
                </a:cubicBezTo>
                <a:cubicBezTo>
                  <a:pt x="5257983" y="2301699"/>
                  <a:pt x="5319713" y="2353786"/>
                  <a:pt x="5383373" y="2403300"/>
                </a:cubicBezTo>
                <a:cubicBezTo>
                  <a:pt x="5465682" y="2466961"/>
                  <a:pt x="5545418" y="2533193"/>
                  <a:pt x="5618083" y="2605857"/>
                </a:cubicBezTo>
                <a:cubicBezTo>
                  <a:pt x="5623226" y="2611001"/>
                  <a:pt x="5632871" y="2614216"/>
                  <a:pt x="5629656" y="2629005"/>
                </a:cubicBezTo>
                <a:cubicBezTo>
                  <a:pt x="5584001" y="2594925"/>
                  <a:pt x="5540917" y="2561487"/>
                  <a:pt x="5497192" y="2529334"/>
                </a:cubicBezTo>
                <a:cubicBezTo>
                  <a:pt x="5454108" y="2497183"/>
                  <a:pt x="5410380" y="2465031"/>
                  <a:pt x="5367298" y="2433523"/>
                </a:cubicBezTo>
                <a:cubicBezTo>
                  <a:pt x="5357008" y="2425806"/>
                  <a:pt x="5346076" y="2414874"/>
                  <a:pt x="5331288" y="2424520"/>
                </a:cubicBezTo>
                <a:cubicBezTo>
                  <a:pt x="5315856" y="2434165"/>
                  <a:pt x="5317785" y="2450242"/>
                  <a:pt x="5321643" y="2463101"/>
                </a:cubicBezTo>
                <a:cubicBezTo>
                  <a:pt x="5333859" y="2501041"/>
                  <a:pt x="5355081" y="2534479"/>
                  <a:pt x="5383373" y="2564059"/>
                </a:cubicBezTo>
                <a:cubicBezTo>
                  <a:pt x="5479829" y="2661801"/>
                  <a:pt x="5591073" y="2746038"/>
                  <a:pt x="5694605" y="2837349"/>
                </a:cubicBezTo>
                <a:cubicBezTo>
                  <a:pt x="5750548" y="2886864"/>
                  <a:pt x="5801990" y="2939593"/>
                  <a:pt x="5850861" y="2994249"/>
                </a:cubicBezTo>
                <a:cubicBezTo>
                  <a:pt x="5861793" y="3006469"/>
                  <a:pt x="5861149" y="3018043"/>
                  <a:pt x="5857934" y="3032189"/>
                </a:cubicBezTo>
                <a:cubicBezTo>
                  <a:pt x="5845076" y="3089421"/>
                  <a:pt x="5865008" y="3108711"/>
                  <a:pt x="5929311" y="3097780"/>
                </a:cubicBezTo>
                <a:cubicBezTo>
                  <a:pt x="5949246" y="3094563"/>
                  <a:pt x="5962750" y="3097780"/>
                  <a:pt x="5974966" y="3111282"/>
                </a:cubicBezTo>
                <a:cubicBezTo>
                  <a:pt x="6122866" y="3278472"/>
                  <a:pt x="6297771" y="3419297"/>
                  <a:pt x="6488753" y="3544689"/>
                </a:cubicBezTo>
                <a:cubicBezTo>
                  <a:pt x="6566560" y="3595488"/>
                  <a:pt x="6646940" y="3643718"/>
                  <a:pt x="6728605" y="3688730"/>
                </a:cubicBezTo>
                <a:cubicBezTo>
                  <a:pt x="6728605" y="3691945"/>
                  <a:pt x="6728605" y="3695804"/>
                  <a:pt x="6728605" y="3699019"/>
                </a:cubicBezTo>
                <a:cubicBezTo>
                  <a:pt x="6727962" y="3703519"/>
                  <a:pt x="6727320" y="3706091"/>
                  <a:pt x="6726677" y="3709950"/>
                </a:cubicBezTo>
                <a:cubicBezTo>
                  <a:pt x="6611573" y="3640502"/>
                  <a:pt x="6497754" y="3569125"/>
                  <a:pt x="6386510" y="3493890"/>
                </a:cubicBezTo>
                <a:cubicBezTo>
                  <a:pt x="6084927" y="3290048"/>
                  <a:pt x="5796845" y="3071415"/>
                  <a:pt x="5504264" y="2857926"/>
                </a:cubicBezTo>
                <a:cubicBezTo>
                  <a:pt x="5405879" y="2785906"/>
                  <a:pt x="5328073" y="2693952"/>
                  <a:pt x="5239333" y="2612929"/>
                </a:cubicBezTo>
                <a:cubicBezTo>
                  <a:pt x="5180174" y="2558915"/>
                  <a:pt x="5123586" y="2502328"/>
                  <a:pt x="5054783" y="2457958"/>
                </a:cubicBezTo>
                <a:cubicBezTo>
                  <a:pt x="5026489" y="2439952"/>
                  <a:pt x="4996909" y="2423876"/>
                  <a:pt x="4958969" y="2428378"/>
                </a:cubicBezTo>
                <a:cubicBezTo>
                  <a:pt x="4944180" y="2430308"/>
                  <a:pt x="4927460" y="2434165"/>
                  <a:pt x="4922316" y="2450884"/>
                </a:cubicBezTo>
                <a:cubicBezTo>
                  <a:pt x="4917814" y="2467603"/>
                  <a:pt x="4931318" y="2475320"/>
                  <a:pt x="4943538" y="2482393"/>
                </a:cubicBezTo>
                <a:cubicBezTo>
                  <a:pt x="4946752" y="2484322"/>
                  <a:pt x="4949967" y="2486895"/>
                  <a:pt x="4953183" y="2486895"/>
                </a:cubicBezTo>
                <a:cubicBezTo>
                  <a:pt x="5014271" y="2490752"/>
                  <a:pt x="5028418" y="2539623"/>
                  <a:pt x="5057355" y="2574991"/>
                </a:cubicBezTo>
                <a:cubicBezTo>
                  <a:pt x="5066357" y="2585923"/>
                  <a:pt x="5066999" y="2596854"/>
                  <a:pt x="5057355" y="2609714"/>
                </a:cubicBezTo>
                <a:cubicBezTo>
                  <a:pt x="5039991" y="2632863"/>
                  <a:pt x="5052210" y="2643152"/>
                  <a:pt x="5075359" y="2649582"/>
                </a:cubicBezTo>
                <a:cubicBezTo>
                  <a:pt x="5098507" y="2656013"/>
                  <a:pt x="5123586" y="2657941"/>
                  <a:pt x="5148664" y="2672732"/>
                </a:cubicBezTo>
                <a:cubicBezTo>
                  <a:pt x="5108797" y="2684949"/>
                  <a:pt x="5081147" y="2672090"/>
                  <a:pt x="5055425" y="2656013"/>
                </a:cubicBezTo>
                <a:cubicBezTo>
                  <a:pt x="4997552" y="2620646"/>
                  <a:pt x="4960257" y="2568559"/>
                  <a:pt x="4924888" y="2515188"/>
                </a:cubicBezTo>
                <a:cubicBezTo>
                  <a:pt x="4917814" y="2504899"/>
                  <a:pt x="4912027" y="2493324"/>
                  <a:pt x="4902382" y="2484965"/>
                </a:cubicBezTo>
                <a:cubicBezTo>
                  <a:pt x="4884376" y="2468246"/>
                  <a:pt x="4865085" y="2466318"/>
                  <a:pt x="4843224" y="2486895"/>
                </a:cubicBezTo>
                <a:cubicBezTo>
                  <a:pt x="4814285" y="2513902"/>
                  <a:pt x="4803998" y="2511973"/>
                  <a:pt x="4794352" y="2477250"/>
                </a:cubicBezTo>
                <a:cubicBezTo>
                  <a:pt x="4781490" y="2430308"/>
                  <a:pt x="4752554" y="2397512"/>
                  <a:pt x="4703040" y="2380151"/>
                </a:cubicBezTo>
                <a:cubicBezTo>
                  <a:pt x="4692753" y="2376292"/>
                  <a:pt x="4681821" y="2371147"/>
                  <a:pt x="4670890" y="2379507"/>
                </a:cubicBezTo>
                <a:cubicBezTo>
                  <a:pt x="4659315" y="2389153"/>
                  <a:pt x="4667030" y="2398798"/>
                  <a:pt x="4671532" y="2407802"/>
                </a:cubicBezTo>
                <a:cubicBezTo>
                  <a:pt x="4677962" y="2421948"/>
                  <a:pt x="4685679" y="2436095"/>
                  <a:pt x="4691466" y="2450884"/>
                </a:cubicBezTo>
                <a:cubicBezTo>
                  <a:pt x="4701755" y="2474677"/>
                  <a:pt x="4703685" y="2499756"/>
                  <a:pt x="4684393" y="2522904"/>
                </a:cubicBezTo>
                <a:cubicBezTo>
                  <a:pt x="4670245" y="2539623"/>
                  <a:pt x="4671532" y="2550555"/>
                  <a:pt x="4690181" y="2562130"/>
                </a:cubicBezTo>
                <a:cubicBezTo>
                  <a:pt x="4749983" y="2598140"/>
                  <a:pt x="4787922" y="2645081"/>
                  <a:pt x="4767344" y="2718387"/>
                </a:cubicBezTo>
                <a:cubicBezTo>
                  <a:pt x="4764130" y="2728676"/>
                  <a:pt x="4767988" y="2738965"/>
                  <a:pt x="4780205" y="2738321"/>
                </a:cubicBezTo>
                <a:cubicBezTo>
                  <a:pt x="4807214" y="2736393"/>
                  <a:pt x="4811713" y="2753112"/>
                  <a:pt x="4819430" y="2770474"/>
                </a:cubicBezTo>
                <a:cubicBezTo>
                  <a:pt x="4894666" y="2937020"/>
                  <a:pt x="5003339" y="3082346"/>
                  <a:pt x="5128730" y="3218670"/>
                </a:cubicBezTo>
                <a:cubicBezTo>
                  <a:pt x="5252837" y="3353709"/>
                  <a:pt x="5392376" y="3474599"/>
                  <a:pt x="5540917" y="3590345"/>
                </a:cubicBezTo>
                <a:cubicBezTo>
                  <a:pt x="5499119" y="3586487"/>
                  <a:pt x="5445104" y="3562695"/>
                  <a:pt x="5393019" y="3535044"/>
                </a:cubicBezTo>
                <a:cubicBezTo>
                  <a:pt x="5255410" y="3461095"/>
                  <a:pt x="5142235" y="3360781"/>
                  <a:pt x="5027131" y="3262397"/>
                </a:cubicBezTo>
                <a:cubicBezTo>
                  <a:pt x="4946752" y="3193592"/>
                  <a:pt x="4868302" y="3122858"/>
                  <a:pt x="4778275" y="3063697"/>
                </a:cubicBezTo>
                <a:cubicBezTo>
                  <a:pt x="4767988" y="3057268"/>
                  <a:pt x="4760914" y="3048908"/>
                  <a:pt x="4755127" y="3038619"/>
                </a:cubicBezTo>
                <a:cubicBezTo>
                  <a:pt x="4749983" y="3029617"/>
                  <a:pt x="4742265" y="3021258"/>
                  <a:pt x="4728763" y="3025115"/>
                </a:cubicBezTo>
                <a:cubicBezTo>
                  <a:pt x="4715259" y="3029617"/>
                  <a:pt x="4713973" y="3041192"/>
                  <a:pt x="4713973" y="3051481"/>
                </a:cubicBezTo>
                <a:cubicBezTo>
                  <a:pt x="4715902" y="3090063"/>
                  <a:pt x="4726833" y="3124786"/>
                  <a:pt x="4750625" y="3155652"/>
                </a:cubicBezTo>
                <a:cubicBezTo>
                  <a:pt x="4796924" y="3217385"/>
                  <a:pt x="4858656" y="3265612"/>
                  <a:pt x="4920386" y="3313839"/>
                </a:cubicBezTo>
                <a:cubicBezTo>
                  <a:pt x="5005911" y="3380072"/>
                  <a:pt x="5085005" y="3452092"/>
                  <a:pt x="5156382" y="3532472"/>
                </a:cubicBezTo>
                <a:cubicBezTo>
                  <a:pt x="5104940" y="3493247"/>
                  <a:pt x="5053495" y="3453378"/>
                  <a:pt x="5001409" y="3414153"/>
                </a:cubicBezTo>
                <a:cubicBezTo>
                  <a:pt x="4962184" y="3384574"/>
                  <a:pt x="4921673" y="3356279"/>
                  <a:pt x="4881806" y="3327343"/>
                </a:cubicBezTo>
                <a:cubicBezTo>
                  <a:pt x="4872159" y="3320270"/>
                  <a:pt x="4861870" y="3312554"/>
                  <a:pt x="4848368" y="3322198"/>
                </a:cubicBezTo>
                <a:cubicBezTo>
                  <a:pt x="4836149" y="3330558"/>
                  <a:pt x="4838079" y="3342777"/>
                  <a:pt x="4840652" y="3354351"/>
                </a:cubicBezTo>
                <a:cubicBezTo>
                  <a:pt x="4850297" y="3400006"/>
                  <a:pt x="4877304" y="3436659"/>
                  <a:pt x="4910742" y="3469454"/>
                </a:cubicBezTo>
                <a:cubicBezTo>
                  <a:pt x="4951252" y="3508679"/>
                  <a:pt x="4993695" y="3545976"/>
                  <a:pt x="5037419" y="3583272"/>
                </a:cubicBezTo>
                <a:cubicBezTo>
                  <a:pt x="4990479" y="3572983"/>
                  <a:pt x="4943538" y="3562695"/>
                  <a:pt x="4896595" y="3554336"/>
                </a:cubicBezTo>
                <a:cubicBezTo>
                  <a:pt x="4917814" y="3628927"/>
                  <a:pt x="4967328" y="3643718"/>
                  <a:pt x="5011699" y="3655292"/>
                </a:cubicBezTo>
                <a:cubicBezTo>
                  <a:pt x="5071502" y="3670081"/>
                  <a:pt x="5128730" y="3688730"/>
                  <a:pt x="5185319" y="3709950"/>
                </a:cubicBezTo>
                <a:cubicBezTo>
                  <a:pt x="5209111" y="3731170"/>
                  <a:pt x="5232904" y="3751748"/>
                  <a:pt x="5256052" y="3773610"/>
                </a:cubicBezTo>
                <a:cubicBezTo>
                  <a:pt x="5279845" y="3796118"/>
                  <a:pt x="5302352" y="3818624"/>
                  <a:pt x="5324859" y="3842415"/>
                </a:cubicBezTo>
                <a:cubicBezTo>
                  <a:pt x="5340933" y="3859776"/>
                  <a:pt x="5360224" y="3874568"/>
                  <a:pt x="5341576" y="3904146"/>
                </a:cubicBezTo>
                <a:cubicBezTo>
                  <a:pt x="5333217" y="3917650"/>
                  <a:pt x="5387873" y="3990958"/>
                  <a:pt x="5405238" y="3995458"/>
                </a:cubicBezTo>
                <a:cubicBezTo>
                  <a:pt x="5407809" y="3996100"/>
                  <a:pt x="5410380" y="3996745"/>
                  <a:pt x="5412310" y="3996745"/>
                </a:cubicBezTo>
                <a:cubicBezTo>
                  <a:pt x="5449607" y="3994173"/>
                  <a:pt x="5457967" y="4016036"/>
                  <a:pt x="5458608" y="4043687"/>
                </a:cubicBezTo>
                <a:cubicBezTo>
                  <a:pt x="5459252" y="4070693"/>
                  <a:pt x="5452823" y="4104131"/>
                  <a:pt x="5503621" y="4090627"/>
                </a:cubicBezTo>
                <a:cubicBezTo>
                  <a:pt x="5509408" y="4089342"/>
                  <a:pt x="5510696" y="4093199"/>
                  <a:pt x="5513266" y="4097701"/>
                </a:cubicBezTo>
                <a:cubicBezTo>
                  <a:pt x="5568568" y="4212804"/>
                  <a:pt x="5661808" y="4301543"/>
                  <a:pt x="5753762" y="4390282"/>
                </a:cubicBezTo>
                <a:cubicBezTo>
                  <a:pt x="5758907" y="4394784"/>
                  <a:pt x="5764052" y="4399285"/>
                  <a:pt x="5769195" y="4403786"/>
                </a:cubicBezTo>
                <a:cubicBezTo>
                  <a:pt x="5672741" y="4381280"/>
                  <a:pt x="5354436" y="4352342"/>
                  <a:pt x="5261196" y="4361989"/>
                </a:cubicBezTo>
                <a:cubicBezTo>
                  <a:pt x="5178245" y="4370349"/>
                  <a:pt x="4709472" y="4230167"/>
                  <a:pt x="4612374" y="4147215"/>
                </a:cubicBezTo>
                <a:cubicBezTo>
                  <a:pt x="4598869" y="4212161"/>
                  <a:pt x="4627806" y="4237882"/>
                  <a:pt x="4650956" y="4267463"/>
                </a:cubicBezTo>
                <a:cubicBezTo>
                  <a:pt x="4683749" y="4309260"/>
                  <a:pt x="4688895" y="4338840"/>
                  <a:pt x="4627162" y="4372278"/>
                </a:cubicBezTo>
                <a:cubicBezTo>
                  <a:pt x="4450327" y="4467447"/>
                  <a:pt x="4452257" y="4470662"/>
                  <a:pt x="4618160" y="4599911"/>
                </a:cubicBezTo>
                <a:cubicBezTo>
                  <a:pt x="4625877" y="4605700"/>
                  <a:pt x="4622019" y="4624347"/>
                  <a:pt x="4623948" y="4637209"/>
                </a:cubicBezTo>
                <a:cubicBezTo>
                  <a:pt x="4580863" y="4656500"/>
                  <a:pt x="4530064" y="4606343"/>
                  <a:pt x="4478622" y="4660357"/>
                </a:cubicBezTo>
                <a:cubicBezTo>
                  <a:pt x="4700468" y="4897637"/>
                  <a:pt x="5038064" y="5123344"/>
                  <a:pt x="5344150" y="5301466"/>
                </a:cubicBezTo>
                <a:cubicBezTo>
                  <a:pt x="5096581" y="5359982"/>
                  <a:pt x="4948037" y="5154210"/>
                  <a:pt x="4766058" y="5180574"/>
                </a:cubicBezTo>
                <a:cubicBezTo>
                  <a:pt x="4675390" y="5244877"/>
                  <a:pt x="4945465" y="5349050"/>
                  <a:pt x="4687609" y="5379273"/>
                </a:cubicBezTo>
                <a:cubicBezTo>
                  <a:pt x="4799496" y="5435860"/>
                  <a:pt x="4882449" y="5491161"/>
                  <a:pt x="4959611" y="5556107"/>
                </a:cubicBezTo>
                <a:cubicBezTo>
                  <a:pt x="5096581" y="5672497"/>
                  <a:pt x="5123586" y="5749662"/>
                  <a:pt x="5060571" y="5905920"/>
                </a:cubicBezTo>
                <a:cubicBezTo>
                  <a:pt x="5018773" y="6008805"/>
                  <a:pt x="4958326" y="6103332"/>
                  <a:pt x="5011699" y="6226152"/>
                </a:cubicBezTo>
                <a:cubicBezTo>
                  <a:pt x="5048351" y="6310389"/>
                  <a:pt x="5034204" y="6365690"/>
                  <a:pt x="4895308" y="6327750"/>
                </a:cubicBezTo>
                <a:cubicBezTo>
                  <a:pt x="4745482" y="6287240"/>
                  <a:pt x="4688895" y="6363118"/>
                  <a:pt x="4726833" y="6510373"/>
                </a:cubicBezTo>
                <a:cubicBezTo>
                  <a:pt x="4751269" y="6604900"/>
                  <a:pt x="4725546" y="6634480"/>
                  <a:pt x="4622661" y="6623548"/>
                </a:cubicBezTo>
                <a:cubicBezTo>
                  <a:pt x="4508843" y="6611330"/>
                  <a:pt x="4400814" y="6549598"/>
                  <a:pt x="4259989" y="6579179"/>
                </a:cubicBezTo>
                <a:cubicBezTo>
                  <a:pt x="4358453" y="6729972"/>
                  <a:pt x="4554892" y="6711403"/>
                  <a:pt x="4690343" y="6814255"/>
                </a:cubicBezTo>
                <a:lnTo>
                  <a:pt x="4735334" y="6858000"/>
                </a:lnTo>
                <a:lnTo>
                  <a:pt x="4496011" y="6858000"/>
                </a:lnTo>
                <a:lnTo>
                  <a:pt x="4440632" y="6851514"/>
                </a:lnTo>
                <a:cubicBezTo>
                  <a:pt x="4410700" y="6846400"/>
                  <a:pt x="4381522" y="6839608"/>
                  <a:pt x="4352585" y="6830605"/>
                </a:cubicBezTo>
                <a:cubicBezTo>
                  <a:pt x="4304358" y="6815816"/>
                  <a:pt x="4251629" y="6801027"/>
                  <a:pt x="4224621" y="6850539"/>
                </a:cubicBezTo>
                <a:lnTo>
                  <a:pt x="4223115" y="6858000"/>
                </a:lnTo>
                <a:lnTo>
                  <a:pt x="0" y="6858000"/>
                </a:lnTo>
                <a:close/>
              </a:path>
            </a:pathLst>
          </a:custGeom>
        </p:spPr>
      </p:pic>
      <p:sp>
        <p:nvSpPr>
          <p:cNvPr id="2" name="Title 1">
            <a:extLst>
              <a:ext uri="{FF2B5EF4-FFF2-40B4-BE49-F238E27FC236}">
                <a16:creationId xmlns:a16="http://schemas.microsoft.com/office/drawing/2014/main" id="{95190BB2-68C0-62E9-E9E8-3444CC9AD3AE}"/>
              </a:ext>
            </a:extLst>
          </p:cNvPr>
          <p:cNvSpPr>
            <a:spLocks noGrp="1"/>
          </p:cNvSpPr>
          <p:nvPr>
            <p:ph type="ctrTitle"/>
          </p:nvPr>
        </p:nvSpPr>
        <p:spPr>
          <a:xfrm>
            <a:off x="6095999" y="3834174"/>
            <a:ext cx="5257800" cy="1701570"/>
          </a:xfrm>
        </p:spPr>
        <p:txBody>
          <a:bodyPr anchor="b">
            <a:normAutofit/>
          </a:bodyPr>
          <a:lstStyle/>
          <a:p>
            <a:r>
              <a:rPr lang="en-US" sz="4400" dirty="0"/>
              <a:t>C4 – Exploratory Data Analysis I</a:t>
            </a:r>
          </a:p>
        </p:txBody>
      </p:sp>
      <p:sp>
        <p:nvSpPr>
          <p:cNvPr id="3" name="Subtitle 2">
            <a:extLst>
              <a:ext uri="{FF2B5EF4-FFF2-40B4-BE49-F238E27FC236}">
                <a16:creationId xmlns:a16="http://schemas.microsoft.com/office/drawing/2014/main" id="{53107BCB-F103-C2E5-690C-EA58FF4B6BA3}"/>
              </a:ext>
            </a:extLst>
          </p:cNvPr>
          <p:cNvSpPr>
            <a:spLocks noGrp="1"/>
          </p:cNvSpPr>
          <p:nvPr>
            <p:ph type="subTitle" idx="1"/>
          </p:nvPr>
        </p:nvSpPr>
        <p:spPr>
          <a:xfrm>
            <a:off x="6096000" y="5592499"/>
            <a:ext cx="5147960" cy="646785"/>
          </a:xfrm>
        </p:spPr>
        <p:txBody>
          <a:bodyPr>
            <a:normAutofit/>
          </a:bodyPr>
          <a:lstStyle/>
          <a:p>
            <a:endParaRPr lang="en-US" sz="2000"/>
          </a:p>
        </p:txBody>
      </p:sp>
    </p:spTree>
    <p:extLst>
      <p:ext uri="{BB962C8B-B14F-4D97-AF65-F5344CB8AC3E}">
        <p14:creationId xmlns:p14="http://schemas.microsoft.com/office/powerpoint/2010/main" val="4172703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with medium confidence">
            <a:extLst>
              <a:ext uri="{FF2B5EF4-FFF2-40B4-BE49-F238E27FC236}">
                <a16:creationId xmlns:a16="http://schemas.microsoft.com/office/drawing/2014/main" id="{34D3279A-3F59-3808-697E-39819FDFA254}"/>
              </a:ext>
            </a:extLst>
          </p:cNvPr>
          <p:cNvPicPr>
            <a:picLocks noChangeAspect="1"/>
          </p:cNvPicPr>
          <p:nvPr/>
        </p:nvPicPr>
        <p:blipFill>
          <a:blip r:embed="rId2"/>
          <a:stretch>
            <a:fillRect/>
          </a:stretch>
        </p:blipFill>
        <p:spPr>
          <a:xfrm>
            <a:off x="851335" y="364152"/>
            <a:ext cx="10489329" cy="3932425"/>
          </a:xfrm>
          <a:prstGeom prst="rect">
            <a:avLst/>
          </a:prstGeom>
        </p:spPr>
      </p:pic>
    </p:spTree>
    <p:extLst>
      <p:ext uri="{BB962C8B-B14F-4D97-AF65-F5344CB8AC3E}">
        <p14:creationId xmlns:p14="http://schemas.microsoft.com/office/powerpoint/2010/main" val="157613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24AAD-A01B-824C-83AB-095880CF8521}"/>
              </a:ext>
            </a:extLst>
          </p:cNvPr>
          <p:cNvSpPr>
            <a:spLocks noGrp="1"/>
          </p:cNvSpPr>
          <p:nvPr>
            <p:ph type="title"/>
          </p:nvPr>
        </p:nvSpPr>
        <p:spPr/>
        <p:txBody>
          <a:bodyPr/>
          <a:lstStyle/>
          <a:p>
            <a:r>
              <a:rPr lang="en-US" dirty="0"/>
              <a:t>Working with Numerical Data</a:t>
            </a:r>
          </a:p>
        </p:txBody>
      </p:sp>
      <p:sp>
        <p:nvSpPr>
          <p:cNvPr id="3" name="Content Placeholder 2">
            <a:extLst>
              <a:ext uri="{FF2B5EF4-FFF2-40B4-BE49-F238E27FC236}">
                <a16:creationId xmlns:a16="http://schemas.microsoft.com/office/drawing/2014/main" id="{87ED0951-8E9F-938B-0CC1-0E67B9D9C992}"/>
              </a:ext>
            </a:extLst>
          </p:cNvPr>
          <p:cNvSpPr>
            <a:spLocks noGrp="1"/>
          </p:cNvSpPr>
          <p:nvPr>
            <p:ph idx="1"/>
          </p:nvPr>
        </p:nvSpPr>
        <p:spPr/>
        <p:txBody>
          <a:bodyPr/>
          <a:lstStyle/>
          <a:p>
            <a:r>
              <a:rPr lang="en-US" dirty="0"/>
              <a:t>We can select and view only the numerical columns in a DataFrame by calling the </a:t>
            </a:r>
            <a:r>
              <a:rPr lang="en-US" dirty="0" err="1"/>
              <a:t>select_dtypes</a:t>
            </a:r>
            <a:r>
              <a:rPr lang="en-US" dirty="0"/>
              <a:t> method and passing "number" as the argument.</a:t>
            </a:r>
          </a:p>
        </p:txBody>
      </p:sp>
      <p:pic>
        <p:nvPicPr>
          <p:cNvPr id="4" name="Picture 3" descr="A picture containing text, screenshot, software, font&#10;&#10;Description automatically generated">
            <a:extLst>
              <a:ext uri="{FF2B5EF4-FFF2-40B4-BE49-F238E27FC236}">
                <a16:creationId xmlns:a16="http://schemas.microsoft.com/office/drawing/2014/main" id="{55F67045-F950-1433-D2B6-46D26E28CEA7}"/>
              </a:ext>
            </a:extLst>
          </p:cNvPr>
          <p:cNvPicPr>
            <a:picLocks noChangeAspect="1"/>
          </p:cNvPicPr>
          <p:nvPr/>
        </p:nvPicPr>
        <p:blipFill>
          <a:blip r:embed="rId2"/>
          <a:stretch>
            <a:fillRect/>
          </a:stretch>
        </p:blipFill>
        <p:spPr>
          <a:xfrm>
            <a:off x="2297148" y="3500629"/>
            <a:ext cx="7597703" cy="2992246"/>
          </a:xfrm>
          <a:prstGeom prst="rect">
            <a:avLst/>
          </a:prstGeom>
        </p:spPr>
      </p:pic>
    </p:spTree>
    <p:extLst>
      <p:ext uri="{BB962C8B-B14F-4D97-AF65-F5344CB8AC3E}">
        <p14:creationId xmlns:p14="http://schemas.microsoft.com/office/powerpoint/2010/main" val="726494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7AE08-F99E-47C9-E1A3-34C9D335E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97ADC-A2B7-503F-6B6F-E8715623B8EF}"/>
              </a:ext>
            </a:extLst>
          </p:cNvPr>
          <p:cNvSpPr>
            <a:spLocks noGrp="1"/>
          </p:cNvSpPr>
          <p:nvPr>
            <p:ph type="title"/>
          </p:nvPr>
        </p:nvSpPr>
        <p:spPr/>
        <p:txBody>
          <a:bodyPr/>
          <a:lstStyle/>
          <a:p>
            <a:r>
              <a:rPr lang="en-US" dirty="0"/>
              <a:t>Working with Numerical Data</a:t>
            </a:r>
          </a:p>
        </p:txBody>
      </p:sp>
      <p:sp>
        <p:nvSpPr>
          <p:cNvPr id="3" name="Content Placeholder 2">
            <a:extLst>
              <a:ext uri="{FF2B5EF4-FFF2-40B4-BE49-F238E27FC236}">
                <a16:creationId xmlns:a16="http://schemas.microsoft.com/office/drawing/2014/main" id="{669394E7-8CA0-8EB2-F599-3E1B32C7E939}"/>
              </a:ext>
            </a:extLst>
          </p:cNvPr>
          <p:cNvSpPr>
            <a:spLocks noGrp="1"/>
          </p:cNvSpPr>
          <p:nvPr>
            <p:ph idx="1"/>
          </p:nvPr>
        </p:nvSpPr>
        <p:spPr/>
        <p:txBody>
          <a:bodyPr>
            <a:normAutofit/>
          </a:bodyPr>
          <a:lstStyle/>
          <a:p>
            <a:pPr algn="thaiDist"/>
            <a:r>
              <a:rPr lang="en-US" sz="2000" dirty="0"/>
              <a:t>And we can view a more detailed picture of the distribution of year data using </a:t>
            </a:r>
            <a:r>
              <a:rPr lang="en-US" sz="2000" dirty="0" err="1"/>
              <a:t>Seaborn's</a:t>
            </a:r>
            <a:r>
              <a:rPr lang="en-US" sz="2000" dirty="0"/>
              <a:t> boxplot function. The boxplot shows the boundaries of each quartile of year data: as we saw using min and max, the lowest year is 2009 and the highest year is 2019. The 25th and 75th percentiles are 2010 and 2016 and the median year is 2013.</a:t>
            </a:r>
          </a:p>
        </p:txBody>
      </p:sp>
      <p:pic>
        <p:nvPicPr>
          <p:cNvPr id="5" name="Picture 4" descr="A picture containing text, screenshot, rectangle, diagram&#10;&#10;Description automatically generated">
            <a:extLst>
              <a:ext uri="{FF2B5EF4-FFF2-40B4-BE49-F238E27FC236}">
                <a16:creationId xmlns:a16="http://schemas.microsoft.com/office/drawing/2014/main" id="{8F7DBB85-51DE-A635-AA89-6765EEE14E0C}"/>
              </a:ext>
            </a:extLst>
          </p:cNvPr>
          <p:cNvPicPr>
            <a:picLocks noChangeAspect="1"/>
          </p:cNvPicPr>
          <p:nvPr/>
        </p:nvPicPr>
        <p:blipFill>
          <a:blip r:embed="rId2"/>
          <a:stretch>
            <a:fillRect/>
          </a:stretch>
        </p:blipFill>
        <p:spPr>
          <a:xfrm>
            <a:off x="3136265" y="3528695"/>
            <a:ext cx="5919470" cy="2964180"/>
          </a:xfrm>
          <a:prstGeom prst="rect">
            <a:avLst/>
          </a:prstGeom>
        </p:spPr>
      </p:pic>
    </p:spTree>
    <p:extLst>
      <p:ext uri="{BB962C8B-B14F-4D97-AF65-F5344CB8AC3E}">
        <p14:creationId xmlns:p14="http://schemas.microsoft.com/office/powerpoint/2010/main" val="1058641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1430C8-056C-F703-4D52-4F0077F7FCF3}"/>
              </a:ext>
            </a:extLst>
          </p:cNvPr>
          <p:cNvSpPr txBox="1"/>
          <p:nvPr/>
        </p:nvSpPr>
        <p:spPr>
          <a:xfrm>
            <a:off x="272666" y="307150"/>
            <a:ext cx="11636567" cy="923330"/>
          </a:xfrm>
          <a:prstGeom prst="rect">
            <a:avLst/>
          </a:prstGeom>
          <a:noFill/>
        </p:spPr>
        <p:txBody>
          <a:bodyPr wrap="square">
            <a:spAutoFit/>
          </a:bodyPr>
          <a:lstStyle/>
          <a:p>
            <a:r>
              <a:rPr lang="en-US" dirty="0"/>
              <a:t>It is possible to view the year data grouped by a categorical variable such as genre by setting the y keyword argument. It looks like the children's books in our dataset have slightly later publishing years in general, but the range of years is the same for all genres.</a:t>
            </a:r>
          </a:p>
        </p:txBody>
      </p:sp>
      <p:pic>
        <p:nvPicPr>
          <p:cNvPr id="4" name="Picture 3" descr="A picture containing screenshot, text, diagram, rectangle&#10;&#10;Description automatically generated">
            <a:extLst>
              <a:ext uri="{FF2B5EF4-FFF2-40B4-BE49-F238E27FC236}">
                <a16:creationId xmlns:a16="http://schemas.microsoft.com/office/drawing/2014/main" id="{F44F3551-A064-C7EB-823C-B0F727AEF7D8}"/>
              </a:ext>
            </a:extLst>
          </p:cNvPr>
          <p:cNvPicPr>
            <a:picLocks noChangeAspect="1"/>
          </p:cNvPicPr>
          <p:nvPr/>
        </p:nvPicPr>
        <p:blipFill>
          <a:blip r:embed="rId2"/>
          <a:stretch>
            <a:fillRect/>
          </a:stretch>
        </p:blipFill>
        <p:spPr>
          <a:xfrm>
            <a:off x="1533008" y="1545665"/>
            <a:ext cx="9340639" cy="4734583"/>
          </a:xfrm>
          <a:prstGeom prst="rect">
            <a:avLst/>
          </a:prstGeom>
        </p:spPr>
      </p:pic>
    </p:spTree>
    <p:extLst>
      <p:ext uri="{BB962C8B-B14F-4D97-AF65-F5344CB8AC3E}">
        <p14:creationId xmlns:p14="http://schemas.microsoft.com/office/powerpoint/2010/main" val="3404381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83604-F07E-419C-E53E-75283F2FD046}"/>
              </a:ext>
            </a:extLst>
          </p:cNvPr>
          <p:cNvSpPr txBox="1"/>
          <p:nvPr/>
        </p:nvSpPr>
        <p:spPr>
          <a:xfrm>
            <a:off x="539827" y="200100"/>
            <a:ext cx="11347373" cy="5909310"/>
          </a:xfrm>
          <a:prstGeom prst="rect">
            <a:avLst/>
          </a:prstGeom>
          <a:noFill/>
        </p:spPr>
        <p:txBody>
          <a:bodyPr wrap="square">
            <a:spAutoFit/>
          </a:bodyPr>
          <a:lstStyle/>
          <a:p>
            <a:r>
              <a:rPr lang="en-US" b="1" dirty="0"/>
              <a:t>Let’s Practice.</a:t>
            </a:r>
          </a:p>
          <a:p>
            <a:r>
              <a:rPr lang="en-US" b="1" dirty="0"/>
              <a:t>Validating continents</a:t>
            </a:r>
          </a:p>
          <a:p>
            <a:r>
              <a:rPr lang="en-US" dirty="0"/>
              <a:t>Your colleague has informed you that the data on unemployment from countries in Oceania is not reliable, and you'd like to identify and exclude these countries from your unemployment data. The .</a:t>
            </a:r>
            <a:r>
              <a:rPr lang="en-US" dirty="0" err="1"/>
              <a:t>isin</a:t>
            </a:r>
            <a:r>
              <a:rPr lang="en-US" dirty="0"/>
              <a:t>() function can help with that!</a:t>
            </a:r>
          </a:p>
          <a:p>
            <a:endParaRPr lang="en-US" dirty="0"/>
          </a:p>
          <a:p>
            <a:r>
              <a:rPr lang="en-US" dirty="0"/>
              <a:t>Your task is to use .</a:t>
            </a:r>
            <a:r>
              <a:rPr lang="en-US" dirty="0" err="1"/>
              <a:t>isin</a:t>
            </a:r>
            <a:r>
              <a:rPr lang="en-US" dirty="0"/>
              <a:t>() to identify countries that are not in Oceania. These countries should return True while countries in Oceania should return False. This will set you up to use the results of .</a:t>
            </a:r>
            <a:r>
              <a:rPr lang="en-US" dirty="0" err="1"/>
              <a:t>isin</a:t>
            </a:r>
            <a:r>
              <a:rPr lang="en-US" dirty="0"/>
              <a:t>() to quickly filter out Oceania countries using Boolean indexing.</a:t>
            </a:r>
          </a:p>
          <a:p>
            <a:endParaRPr lang="en-US" dirty="0"/>
          </a:p>
          <a:p>
            <a:r>
              <a:rPr lang="en-US" dirty="0">
                <a:solidFill>
                  <a:srgbClr val="FF0000"/>
                </a:solidFill>
              </a:rPr>
              <a:t>Load clearn_unemployment.csv to unemployment</a:t>
            </a:r>
          </a:p>
          <a:p>
            <a:endParaRPr lang="en-US" dirty="0"/>
          </a:p>
          <a:p>
            <a:pPr marL="285750" indent="-285750">
              <a:buFont typeface="Arial" panose="020B0604020202020204" pitchFamily="34" charset="0"/>
              <a:buChar char="•"/>
            </a:pPr>
            <a:r>
              <a:rPr lang="en-US" b="1" dirty="0">
                <a:solidFill>
                  <a:srgbClr val="00B0F0"/>
                </a:solidFill>
                <a:latin typeface="Arial" panose="020B0604020202020204" pitchFamily="34" charset="0"/>
              </a:rPr>
              <a:t>Define a Series of Booleans describing whether or not each continent is outside of Oceania; call this Series </a:t>
            </a:r>
            <a:r>
              <a:rPr lang="en-US" b="1" dirty="0" err="1">
                <a:solidFill>
                  <a:srgbClr val="00B0F0"/>
                </a:solidFill>
                <a:latin typeface="Arial" panose="020B0604020202020204" pitchFamily="34" charset="0"/>
              </a:rPr>
              <a:t>not_oceania</a:t>
            </a:r>
            <a:r>
              <a:rPr lang="en-US" b="1" dirty="0">
                <a:solidFill>
                  <a:srgbClr val="00B0F0"/>
                </a:solidFill>
                <a:latin typeface="Arial" panose="020B0604020202020204" pitchFamily="34" charset="0"/>
              </a:rPr>
              <a:t>.</a:t>
            </a:r>
          </a:p>
          <a:p>
            <a:endParaRPr lang="en-US" dirty="0"/>
          </a:p>
          <a:p>
            <a:r>
              <a:rPr lang="en-US" dirty="0"/>
              <a:t>     </a:t>
            </a:r>
            <a:r>
              <a:rPr lang="en-US" b="1" dirty="0">
                <a:solidFill>
                  <a:srgbClr val="00B0F0"/>
                </a:solidFill>
                <a:latin typeface="Arial" panose="020B0604020202020204" pitchFamily="34" charset="0"/>
              </a:rPr>
              <a:t>Use Boolean indexing to print the unemployment DataFrame without any of the data 	related to  </a:t>
            </a:r>
          </a:p>
          <a:p>
            <a:r>
              <a:rPr lang="en-US" b="1" dirty="0">
                <a:solidFill>
                  <a:srgbClr val="00B0F0"/>
                </a:solidFill>
                <a:latin typeface="Arial" panose="020B0604020202020204" pitchFamily="34" charset="0"/>
              </a:rPr>
              <a:t>     countries in Oceania.</a:t>
            </a:r>
          </a:p>
          <a:p>
            <a:endParaRPr lang="en-US" dirty="0"/>
          </a:p>
          <a:p>
            <a:pPr marL="285750" indent="-285750">
              <a:buFont typeface="Arial" panose="020B0604020202020204" pitchFamily="34" charset="0"/>
              <a:buChar char="•"/>
            </a:pPr>
            <a:r>
              <a:rPr lang="en-US" b="1" dirty="0">
                <a:solidFill>
                  <a:srgbClr val="00B0F0"/>
                </a:solidFill>
                <a:latin typeface="Arial" panose="020B0604020202020204" pitchFamily="34" charset="0"/>
              </a:rPr>
              <a:t>Print the minimum and maximum unemployment rates, in that order, during 2021.</a:t>
            </a:r>
          </a:p>
          <a:p>
            <a:r>
              <a:rPr lang="en-US" b="1" dirty="0">
                <a:solidFill>
                  <a:srgbClr val="00B0F0"/>
                </a:solidFill>
                <a:latin typeface="Arial" panose="020B0604020202020204" pitchFamily="34" charset="0"/>
              </a:rPr>
              <a:t>    </a:t>
            </a:r>
          </a:p>
          <a:p>
            <a:r>
              <a:rPr lang="en-US" b="1" dirty="0">
                <a:solidFill>
                  <a:srgbClr val="00B0F0"/>
                </a:solidFill>
                <a:latin typeface="Arial" panose="020B0604020202020204" pitchFamily="34" charset="0"/>
              </a:rPr>
              <a:t>     Create a boxplot of 2021 unemployment rates, broken down by continent.</a:t>
            </a:r>
          </a:p>
        </p:txBody>
      </p:sp>
    </p:spTree>
    <p:extLst>
      <p:ext uri="{BB962C8B-B14F-4D97-AF65-F5344CB8AC3E}">
        <p14:creationId xmlns:p14="http://schemas.microsoft.com/office/powerpoint/2010/main" val="710050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9F7F49-B227-3325-E02D-CE0090AE8A61}"/>
              </a:ext>
            </a:extLst>
          </p:cNvPr>
          <p:cNvSpPr>
            <a:spLocks noGrp="1"/>
          </p:cNvSpPr>
          <p:nvPr>
            <p:ph idx="1"/>
          </p:nvPr>
        </p:nvSpPr>
        <p:spPr>
          <a:xfrm>
            <a:off x="838200" y="341523"/>
            <a:ext cx="10515600" cy="5830677"/>
          </a:xfrm>
        </p:spPr>
        <p:txBody>
          <a:bodyPr>
            <a:normAutofit/>
          </a:bodyPr>
          <a:lstStyle/>
          <a:p>
            <a:r>
              <a:rPr lang="en-US" sz="2000" dirty="0"/>
              <a:t>We can explore the characteristics of subsets of data further with the help of the .</a:t>
            </a:r>
            <a:r>
              <a:rPr lang="en-US" sz="2000" dirty="0" err="1"/>
              <a:t>groupby</a:t>
            </a:r>
            <a:r>
              <a:rPr lang="en-US" sz="2000" dirty="0"/>
              <a:t>() function, which groups data by a given category, allowing the user to chain an aggregating function like .mean() or .count() to describe the data within each group.</a:t>
            </a:r>
          </a:p>
          <a:p>
            <a:r>
              <a:rPr lang="en-US" sz="2000" dirty="0"/>
              <a:t>The .</a:t>
            </a:r>
            <a:r>
              <a:rPr lang="en-US" sz="2000" dirty="0" err="1"/>
              <a:t>agg</a:t>
            </a:r>
            <a:r>
              <a:rPr lang="en-US" sz="2000" dirty="0"/>
              <a:t>() function, short for aggregate, allows us to apply aggregating functions. By default, it aggregates data across all rows in a given column and is typically used when we want to apply more than one function.</a:t>
            </a:r>
          </a:p>
        </p:txBody>
      </p:sp>
      <p:pic>
        <p:nvPicPr>
          <p:cNvPr id="4" name="Picture 3" descr="A screenshot of a computer&#10;&#10;Description automatically generated with medium confidence">
            <a:extLst>
              <a:ext uri="{FF2B5EF4-FFF2-40B4-BE49-F238E27FC236}">
                <a16:creationId xmlns:a16="http://schemas.microsoft.com/office/drawing/2014/main" id="{749FAB3D-DD00-4405-7DC6-B7682D91C020}"/>
              </a:ext>
            </a:extLst>
          </p:cNvPr>
          <p:cNvPicPr>
            <a:picLocks noChangeAspect="1"/>
          </p:cNvPicPr>
          <p:nvPr/>
        </p:nvPicPr>
        <p:blipFill>
          <a:blip r:embed="rId2"/>
          <a:stretch>
            <a:fillRect/>
          </a:stretch>
        </p:blipFill>
        <p:spPr>
          <a:xfrm>
            <a:off x="645609" y="3256860"/>
            <a:ext cx="4944648" cy="2308859"/>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2F54754E-FB51-C97D-6D8F-858C2F35A2AC}"/>
              </a:ext>
            </a:extLst>
          </p:cNvPr>
          <p:cNvPicPr>
            <a:picLocks noChangeAspect="1"/>
          </p:cNvPicPr>
          <p:nvPr/>
        </p:nvPicPr>
        <p:blipFill>
          <a:blip r:embed="rId3"/>
          <a:stretch>
            <a:fillRect/>
          </a:stretch>
        </p:blipFill>
        <p:spPr>
          <a:xfrm>
            <a:off x="5815777" y="3256861"/>
            <a:ext cx="5870575" cy="2308860"/>
          </a:xfrm>
          <a:prstGeom prst="rect">
            <a:avLst/>
          </a:prstGeom>
        </p:spPr>
      </p:pic>
      <p:sp>
        <p:nvSpPr>
          <p:cNvPr id="6" name="TextBox 5">
            <a:extLst>
              <a:ext uri="{FF2B5EF4-FFF2-40B4-BE49-F238E27FC236}">
                <a16:creationId xmlns:a16="http://schemas.microsoft.com/office/drawing/2014/main" id="{4AC57B63-5084-6781-1F37-4A7C7561C3A0}"/>
              </a:ext>
            </a:extLst>
          </p:cNvPr>
          <p:cNvSpPr txBox="1"/>
          <p:nvPr/>
        </p:nvSpPr>
        <p:spPr>
          <a:xfrm>
            <a:off x="5815777" y="5562067"/>
            <a:ext cx="5870575" cy="338554"/>
          </a:xfrm>
          <a:prstGeom prst="rect">
            <a:avLst/>
          </a:prstGeom>
          <a:noFill/>
        </p:spPr>
        <p:txBody>
          <a:bodyPr wrap="square">
            <a:spAutoFit/>
          </a:bodyPr>
          <a:lstStyle/>
          <a:p>
            <a:r>
              <a:rPr lang="en-US" sz="1600" dirty="0"/>
              <a:t>books[['rating', 'year']].</a:t>
            </a:r>
            <a:r>
              <a:rPr lang="en-US" sz="1600" dirty="0" err="1"/>
              <a:t>agg</a:t>
            </a:r>
            <a:r>
              <a:rPr lang="en-US" sz="1600" dirty="0"/>
              <a:t>(['</a:t>
            </a:r>
            <a:r>
              <a:rPr lang="en-US" sz="1600" dirty="0" err="1"/>
              <a:t>std','mean</a:t>
            </a:r>
            <a:r>
              <a:rPr lang="en-US" sz="1600" dirty="0"/>
              <a:t>',])</a:t>
            </a:r>
          </a:p>
        </p:txBody>
      </p:sp>
      <p:sp>
        <p:nvSpPr>
          <p:cNvPr id="8" name="TextBox 7">
            <a:extLst>
              <a:ext uri="{FF2B5EF4-FFF2-40B4-BE49-F238E27FC236}">
                <a16:creationId xmlns:a16="http://schemas.microsoft.com/office/drawing/2014/main" id="{C1E324FE-053F-4B55-F817-9ADB50335C2E}"/>
              </a:ext>
            </a:extLst>
          </p:cNvPr>
          <p:cNvSpPr txBox="1"/>
          <p:nvPr/>
        </p:nvSpPr>
        <p:spPr>
          <a:xfrm>
            <a:off x="645906" y="5565719"/>
            <a:ext cx="5170169" cy="338554"/>
          </a:xfrm>
          <a:prstGeom prst="rect">
            <a:avLst/>
          </a:prstGeom>
          <a:noFill/>
        </p:spPr>
        <p:txBody>
          <a:bodyPr wrap="square">
            <a:spAutoFit/>
          </a:bodyPr>
          <a:lstStyle/>
          <a:p>
            <a:r>
              <a:rPr lang="en-US" sz="1600" dirty="0" err="1"/>
              <a:t>books.groupby</a:t>
            </a:r>
            <a:r>
              <a:rPr lang="en-US" sz="1600" dirty="0"/>
              <a:t>('genre')[['rating', 'year']].mean()</a:t>
            </a:r>
          </a:p>
        </p:txBody>
      </p:sp>
      <p:sp>
        <p:nvSpPr>
          <p:cNvPr id="10" name="TextBox 9">
            <a:extLst>
              <a:ext uri="{FF2B5EF4-FFF2-40B4-BE49-F238E27FC236}">
                <a16:creationId xmlns:a16="http://schemas.microsoft.com/office/drawing/2014/main" id="{74610F6C-0F1A-A419-A21A-9B8172BAD54F}"/>
              </a:ext>
            </a:extLst>
          </p:cNvPr>
          <p:cNvSpPr txBox="1"/>
          <p:nvPr/>
        </p:nvSpPr>
        <p:spPr>
          <a:xfrm>
            <a:off x="2334651" y="6295309"/>
            <a:ext cx="9351701" cy="584775"/>
          </a:xfrm>
          <a:prstGeom prst="rect">
            <a:avLst/>
          </a:prstGeom>
          <a:noFill/>
        </p:spPr>
        <p:txBody>
          <a:bodyPr wrap="square">
            <a:spAutoFit/>
          </a:bodyPr>
          <a:lstStyle/>
          <a:p>
            <a:r>
              <a:rPr lang="en-US" sz="1600" dirty="0" err="1"/>
              <a:t>numeric_cols</a:t>
            </a:r>
            <a:r>
              <a:rPr lang="en-US" sz="1600" dirty="0"/>
              <a:t> = list(</a:t>
            </a:r>
            <a:r>
              <a:rPr lang="en-US" sz="1600" dirty="0" err="1"/>
              <a:t>books.select_</a:t>
            </a:r>
            <a:r>
              <a:rPr lang="en-US" sz="1200" dirty="0" err="1"/>
              <a:t>dtypes</a:t>
            </a:r>
            <a:r>
              <a:rPr lang="en-US" sz="1600" dirty="0"/>
              <a:t>(include=</a:t>
            </a:r>
            <a:r>
              <a:rPr lang="en-US" sz="1600" dirty="0" err="1"/>
              <a:t>np.number</a:t>
            </a:r>
            <a:r>
              <a:rPr lang="en-US" sz="1600" dirty="0"/>
              <a:t>).columns)</a:t>
            </a:r>
          </a:p>
          <a:p>
            <a:r>
              <a:rPr lang="en-US" sz="1600" dirty="0"/>
              <a:t>books[</a:t>
            </a:r>
            <a:r>
              <a:rPr lang="en-US" sz="1600" dirty="0" err="1"/>
              <a:t>numeric_cols</a:t>
            </a:r>
            <a:r>
              <a:rPr lang="en-US" sz="1600" dirty="0"/>
              <a:t>].</a:t>
            </a:r>
            <a:r>
              <a:rPr lang="en-US" sz="1600" dirty="0" err="1"/>
              <a:t>agg</a:t>
            </a:r>
            <a:r>
              <a:rPr lang="en-US" sz="1600" dirty="0"/>
              <a:t>(['</a:t>
            </a:r>
            <a:r>
              <a:rPr lang="en-US" sz="1600" dirty="0" err="1"/>
              <a:t>std','mean</a:t>
            </a:r>
            <a:r>
              <a:rPr lang="en-US" sz="1600" dirty="0"/>
              <a:t>',])</a:t>
            </a:r>
          </a:p>
        </p:txBody>
      </p:sp>
      <p:sp>
        <p:nvSpPr>
          <p:cNvPr id="12" name="TextBox 11">
            <a:extLst>
              <a:ext uri="{FF2B5EF4-FFF2-40B4-BE49-F238E27FC236}">
                <a16:creationId xmlns:a16="http://schemas.microsoft.com/office/drawing/2014/main" id="{C0B73C91-F92A-5F9E-6AE1-49829E81D6FD}"/>
              </a:ext>
            </a:extLst>
          </p:cNvPr>
          <p:cNvSpPr txBox="1"/>
          <p:nvPr/>
        </p:nvSpPr>
        <p:spPr>
          <a:xfrm>
            <a:off x="645609" y="5868960"/>
            <a:ext cx="7125396" cy="338554"/>
          </a:xfrm>
          <a:prstGeom prst="rect">
            <a:avLst/>
          </a:prstGeom>
          <a:noFill/>
        </p:spPr>
        <p:txBody>
          <a:bodyPr wrap="square">
            <a:spAutoFit/>
          </a:bodyPr>
          <a:lstStyle/>
          <a:p>
            <a:r>
              <a:rPr lang="en-US" sz="1600" dirty="0" err="1"/>
              <a:t>books.groupby</a:t>
            </a:r>
            <a:r>
              <a:rPr lang="en-US" sz="1600" dirty="0"/>
              <a:t>('genre').mean(</a:t>
            </a:r>
            <a:r>
              <a:rPr lang="en-US" sz="1600" dirty="0" err="1"/>
              <a:t>numeric_only</a:t>
            </a:r>
            <a:r>
              <a:rPr lang="en-US" sz="1600" dirty="0"/>
              <a:t> = True)</a:t>
            </a:r>
          </a:p>
        </p:txBody>
      </p:sp>
    </p:spTree>
    <p:extLst>
      <p:ext uri="{BB962C8B-B14F-4D97-AF65-F5344CB8AC3E}">
        <p14:creationId xmlns:p14="http://schemas.microsoft.com/office/powerpoint/2010/main" val="3816646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FC3DB4-540E-21C9-FE1D-ECDC3CA6C57C}"/>
              </a:ext>
            </a:extLst>
          </p:cNvPr>
          <p:cNvSpPr>
            <a:spLocks noGrp="1"/>
          </p:cNvSpPr>
          <p:nvPr>
            <p:ph idx="1"/>
          </p:nvPr>
        </p:nvSpPr>
        <p:spPr>
          <a:xfrm>
            <a:off x="838200" y="429658"/>
            <a:ext cx="10515600" cy="5742542"/>
          </a:xfrm>
        </p:spPr>
        <p:txBody>
          <a:bodyPr>
            <a:normAutofit/>
          </a:bodyPr>
          <a:lstStyle/>
          <a:p>
            <a:pPr algn="thaiDist"/>
            <a:r>
              <a:rPr lang="en-US" sz="2000" dirty="0"/>
              <a:t>We can even use a dictionary to specify which aggregation functions to apply to which columns. The keys in the dictionary are the columns to apply the aggregation, and each value is a list of the specific aggregating functions to apply to that column.</a:t>
            </a:r>
          </a:p>
        </p:txBody>
      </p:sp>
      <p:pic>
        <p:nvPicPr>
          <p:cNvPr id="4" name="Picture 3" descr="A screenshot of a computer code&#10;&#10;Description automatically generated with low confidence">
            <a:extLst>
              <a:ext uri="{FF2B5EF4-FFF2-40B4-BE49-F238E27FC236}">
                <a16:creationId xmlns:a16="http://schemas.microsoft.com/office/drawing/2014/main" id="{5F1BF430-18E7-0FF4-573A-4BA77C3EF6EB}"/>
              </a:ext>
            </a:extLst>
          </p:cNvPr>
          <p:cNvPicPr>
            <a:picLocks noChangeAspect="1"/>
          </p:cNvPicPr>
          <p:nvPr/>
        </p:nvPicPr>
        <p:blipFill>
          <a:blip r:embed="rId2"/>
          <a:stretch>
            <a:fillRect/>
          </a:stretch>
        </p:blipFill>
        <p:spPr>
          <a:xfrm>
            <a:off x="401869" y="2270162"/>
            <a:ext cx="11388262" cy="3714751"/>
          </a:xfrm>
          <a:prstGeom prst="rect">
            <a:avLst/>
          </a:prstGeom>
        </p:spPr>
      </p:pic>
    </p:spTree>
    <p:extLst>
      <p:ext uri="{BB962C8B-B14F-4D97-AF65-F5344CB8AC3E}">
        <p14:creationId xmlns:p14="http://schemas.microsoft.com/office/powerpoint/2010/main" val="1577197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D45B6-314D-2006-3E93-7AF20F114AD9}"/>
              </a:ext>
            </a:extLst>
          </p:cNvPr>
          <p:cNvSpPr>
            <a:spLocks noGrp="1"/>
          </p:cNvSpPr>
          <p:nvPr>
            <p:ph type="title"/>
          </p:nvPr>
        </p:nvSpPr>
        <p:spPr/>
        <p:txBody>
          <a:bodyPr/>
          <a:lstStyle/>
          <a:p>
            <a:r>
              <a:rPr lang="en-US" dirty="0"/>
              <a:t>Named summary columns</a:t>
            </a:r>
          </a:p>
        </p:txBody>
      </p:sp>
      <p:pic>
        <p:nvPicPr>
          <p:cNvPr id="9" name="Picture 8">
            <a:extLst>
              <a:ext uri="{FF2B5EF4-FFF2-40B4-BE49-F238E27FC236}">
                <a16:creationId xmlns:a16="http://schemas.microsoft.com/office/drawing/2014/main" id="{98E30B49-E93E-1C14-436A-84BF81B3B5DF}"/>
              </a:ext>
            </a:extLst>
          </p:cNvPr>
          <p:cNvPicPr>
            <a:picLocks noChangeAspect="1"/>
          </p:cNvPicPr>
          <p:nvPr/>
        </p:nvPicPr>
        <p:blipFill>
          <a:blip r:embed="rId2"/>
          <a:stretch>
            <a:fillRect/>
          </a:stretch>
        </p:blipFill>
        <p:spPr>
          <a:xfrm>
            <a:off x="2029430" y="2820586"/>
            <a:ext cx="8743747" cy="4037414"/>
          </a:xfrm>
          <a:prstGeom prst="rect">
            <a:avLst/>
          </a:prstGeom>
        </p:spPr>
      </p:pic>
      <p:pic>
        <p:nvPicPr>
          <p:cNvPr id="10" name="Picture 9">
            <a:extLst>
              <a:ext uri="{FF2B5EF4-FFF2-40B4-BE49-F238E27FC236}">
                <a16:creationId xmlns:a16="http://schemas.microsoft.com/office/drawing/2014/main" id="{9451A5EE-95CA-72E5-C7A1-8BD785F0361B}"/>
              </a:ext>
            </a:extLst>
          </p:cNvPr>
          <p:cNvPicPr>
            <a:picLocks noChangeAspect="1"/>
          </p:cNvPicPr>
          <p:nvPr/>
        </p:nvPicPr>
        <p:blipFill>
          <a:blip r:embed="rId3"/>
          <a:stretch>
            <a:fillRect/>
          </a:stretch>
        </p:blipFill>
        <p:spPr>
          <a:xfrm>
            <a:off x="792020" y="1554536"/>
            <a:ext cx="10607959" cy="1402202"/>
          </a:xfrm>
          <a:prstGeom prst="rect">
            <a:avLst/>
          </a:prstGeom>
        </p:spPr>
      </p:pic>
    </p:spTree>
    <p:extLst>
      <p:ext uri="{BB962C8B-B14F-4D97-AF65-F5344CB8AC3E}">
        <p14:creationId xmlns:p14="http://schemas.microsoft.com/office/powerpoint/2010/main" val="428323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rectangle, colorfulness&#10;&#10;Description automatically generated">
            <a:extLst>
              <a:ext uri="{FF2B5EF4-FFF2-40B4-BE49-F238E27FC236}">
                <a16:creationId xmlns:a16="http://schemas.microsoft.com/office/drawing/2014/main" id="{94D93F3D-6AC3-FB4A-7AF9-76FAA981C042}"/>
              </a:ext>
            </a:extLst>
          </p:cNvPr>
          <p:cNvPicPr>
            <a:picLocks noChangeAspect="1"/>
          </p:cNvPicPr>
          <p:nvPr/>
        </p:nvPicPr>
        <p:blipFill>
          <a:blip r:embed="rId2"/>
          <a:stretch>
            <a:fillRect/>
          </a:stretch>
        </p:blipFill>
        <p:spPr>
          <a:xfrm>
            <a:off x="2927489" y="3429000"/>
            <a:ext cx="6337021" cy="3159087"/>
          </a:xfrm>
          <a:prstGeom prst="rect">
            <a:avLst/>
          </a:prstGeom>
        </p:spPr>
      </p:pic>
      <p:sp>
        <p:nvSpPr>
          <p:cNvPr id="5" name="TextBox 4">
            <a:extLst>
              <a:ext uri="{FF2B5EF4-FFF2-40B4-BE49-F238E27FC236}">
                <a16:creationId xmlns:a16="http://schemas.microsoft.com/office/drawing/2014/main" id="{EEF92E67-553E-153A-08B3-B0CCC9C50A20}"/>
              </a:ext>
            </a:extLst>
          </p:cNvPr>
          <p:cNvSpPr txBox="1"/>
          <p:nvPr/>
        </p:nvSpPr>
        <p:spPr>
          <a:xfrm>
            <a:off x="726780" y="933688"/>
            <a:ext cx="8782980" cy="584775"/>
          </a:xfrm>
          <a:prstGeom prst="rect">
            <a:avLst/>
          </a:prstGeom>
          <a:noFill/>
        </p:spPr>
        <p:txBody>
          <a:bodyPr wrap="square">
            <a:spAutoFit/>
          </a:bodyPr>
          <a:lstStyle/>
          <a:p>
            <a:r>
              <a:rPr lang="en-US" sz="3200" b="1" dirty="0"/>
              <a:t>Visualizing categorical summaries</a:t>
            </a:r>
          </a:p>
        </p:txBody>
      </p:sp>
      <p:sp>
        <p:nvSpPr>
          <p:cNvPr id="7" name="TextBox 6">
            <a:extLst>
              <a:ext uri="{FF2B5EF4-FFF2-40B4-BE49-F238E27FC236}">
                <a16:creationId xmlns:a16="http://schemas.microsoft.com/office/drawing/2014/main" id="{52B5B249-8679-610E-C2E1-97F577930739}"/>
              </a:ext>
            </a:extLst>
          </p:cNvPr>
          <p:cNvSpPr txBox="1"/>
          <p:nvPr/>
        </p:nvSpPr>
        <p:spPr>
          <a:xfrm>
            <a:off x="796148" y="1606144"/>
            <a:ext cx="10845110" cy="1200329"/>
          </a:xfrm>
          <a:prstGeom prst="rect">
            <a:avLst/>
          </a:prstGeom>
          <a:noFill/>
        </p:spPr>
        <p:txBody>
          <a:bodyPr wrap="square">
            <a:spAutoFit/>
          </a:bodyPr>
          <a:lstStyle/>
          <a:p>
            <a:r>
              <a:rPr lang="en-US" dirty="0"/>
              <a:t>We can display similar information visually using a </a:t>
            </a:r>
            <a:r>
              <a:rPr lang="en-US" dirty="0" err="1"/>
              <a:t>barplot</a:t>
            </a:r>
            <a:r>
              <a:rPr lang="en-US" dirty="0"/>
              <a:t>. In Seaborn, bar plots will automatically calculate the mean of a quantitative variable like rating across grouped categorical data, such as the genre category we've been looking at. In Seaborn, bar plots also show a 95% confidence interval for the mean as a vertical line on the top of each bar. </a:t>
            </a:r>
          </a:p>
        </p:txBody>
      </p:sp>
    </p:spTree>
    <p:extLst>
      <p:ext uri="{BB962C8B-B14F-4D97-AF65-F5344CB8AC3E}">
        <p14:creationId xmlns:p14="http://schemas.microsoft.com/office/powerpoint/2010/main" val="3002657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C62655-47E0-B01C-40C9-48C8858882DC}"/>
              </a:ext>
            </a:extLst>
          </p:cNvPr>
          <p:cNvSpPr txBox="1"/>
          <p:nvPr/>
        </p:nvSpPr>
        <p:spPr>
          <a:xfrm>
            <a:off x="561860" y="583895"/>
            <a:ext cx="11116020" cy="3693319"/>
          </a:xfrm>
          <a:prstGeom prst="rect">
            <a:avLst/>
          </a:prstGeom>
          <a:noFill/>
        </p:spPr>
        <p:txBody>
          <a:bodyPr wrap="square">
            <a:spAutoFit/>
          </a:bodyPr>
          <a:lstStyle/>
          <a:p>
            <a:r>
              <a:rPr lang="en-US" dirty="0"/>
              <a:t>Let’s Practice.</a:t>
            </a:r>
          </a:p>
          <a:p>
            <a:endParaRPr lang="en-US" dirty="0"/>
          </a:p>
          <a:p>
            <a:r>
              <a:rPr lang="en-US" dirty="0"/>
              <a:t>Print the mean and standard deviation of the unemployment rates for each year. (using .</a:t>
            </a:r>
            <a:r>
              <a:rPr lang="en-US" dirty="0" err="1"/>
              <a:t>agg</a:t>
            </a:r>
            <a:r>
              <a:rPr lang="en-US" dirty="0"/>
              <a:t>() as shown in the example above)</a:t>
            </a:r>
          </a:p>
          <a:p>
            <a:r>
              <a:rPr lang="en-US" dirty="0"/>
              <a:t> </a:t>
            </a:r>
          </a:p>
          <a:p>
            <a:endParaRPr lang="en-US" dirty="0"/>
          </a:p>
          <a:p>
            <a:endParaRPr lang="en-US" dirty="0"/>
          </a:p>
          <a:p>
            <a:endParaRPr lang="en-US" dirty="0"/>
          </a:p>
          <a:p>
            <a:endParaRPr lang="en-US" dirty="0"/>
          </a:p>
          <a:p>
            <a:endParaRPr lang="en-US" dirty="0"/>
          </a:p>
          <a:p>
            <a:r>
              <a:rPr lang="en-US" dirty="0"/>
              <a:t>Print the mean and standard deviation of the unemployment rates for each year (not all data is shown below).</a:t>
            </a:r>
          </a:p>
          <a:p>
            <a:r>
              <a:rPr lang="en-US" dirty="0"/>
              <a:t> </a:t>
            </a:r>
          </a:p>
        </p:txBody>
      </p:sp>
      <p:pic>
        <p:nvPicPr>
          <p:cNvPr id="4" name="Picture 3">
            <a:extLst>
              <a:ext uri="{FF2B5EF4-FFF2-40B4-BE49-F238E27FC236}">
                <a16:creationId xmlns:a16="http://schemas.microsoft.com/office/drawing/2014/main" id="{3D3C9A21-D2F9-4A5E-4291-211C972A32AC}"/>
              </a:ext>
            </a:extLst>
          </p:cNvPr>
          <p:cNvPicPr>
            <a:picLocks noChangeAspect="1"/>
          </p:cNvPicPr>
          <p:nvPr/>
        </p:nvPicPr>
        <p:blipFill>
          <a:blip r:embed="rId2"/>
          <a:stretch>
            <a:fillRect/>
          </a:stretch>
        </p:blipFill>
        <p:spPr>
          <a:xfrm>
            <a:off x="1420529" y="2065499"/>
            <a:ext cx="9350942" cy="953123"/>
          </a:xfrm>
          <a:prstGeom prst="rect">
            <a:avLst/>
          </a:prstGeom>
        </p:spPr>
      </p:pic>
      <p:pic>
        <p:nvPicPr>
          <p:cNvPr id="5" name="Picture 4" descr="A picture containing text, screenshot, font, document&#10;&#10;Description automatically generated">
            <a:extLst>
              <a:ext uri="{FF2B5EF4-FFF2-40B4-BE49-F238E27FC236}">
                <a16:creationId xmlns:a16="http://schemas.microsoft.com/office/drawing/2014/main" id="{118ABBAE-93AE-C03D-97B4-949DB73999D7}"/>
              </a:ext>
            </a:extLst>
          </p:cNvPr>
          <p:cNvPicPr>
            <a:picLocks noChangeAspect="1"/>
          </p:cNvPicPr>
          <p:nvPr/>
        </p:nvPicPr>
        <p:blipFill>
          <a:blip r:embed="rId3"/>
          <a:stretch>
            <a:fillRect/>
          </a:stretch>
        </p:blipFill>
        <p:spPr>
          <a:xfrm>
            <a:off x="1548777" y="4277214"/>
            <a:ext cx="9094446" cy="2443249"/>
          </a:xfrm>
          <a:prstGeom prst="rect">
            <a:avLst/>
          </a:prstGeom>
        </p:spPr>
      </p:pic>
    </p:spTree>
    <p:extLst>
      <p:ext uri="{BB962C8B-B14F-4D97-AF65-F5344CB8AC3E}">
        <p14:creationId xmlns:p14="http://schemas.microsoft.com/office/powerpoint/2010/main" val="1108156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38B8A-7B48-B288-D176-498B12D1972A}"/>
              </a:ext>
            </a:extLst>
          </p:cNvPr>
          <p:cNvSpPr>
            <a:spLocks noGrp="1"/>
          </p:cNvSpPr>
          <p:nvPr>
            <p:ph type="title"/>
          </p:nvPr>
        </p:nvSpPr>
        <p:spPr/>
        <p:txBody>
          <a:bodyPr/>
          <a:lstStyle/>
          <a:p>
            <a:r>
              <a:rPr lang="en-US" dirty="0"/>
              <a:t>Read Carefully</a:t>
            </a:r>
          </a:p>
        </p:txBody>
      </p:sp>
      <p:sp>
        <p:nvSpPr>
          <p:cNvPr id="3" name="Content Placeholder 2">
            <a:extLst>
              <a:ext uri="{FF2B5EF4-FFF2-40B4-BE49-F238E27FC236}">
                <a16:creationId xmlns:a16="http://schemas.microsoft.com/office/drawing/2014/main" id="{44F68C56-F982-9EA9-19AC-848A8EB7DB5F}"/>
              </a:ext>
            </a:extLst>
          </p:cNvPr>
          <p:cNvSpPr>
            <a:spLocks noGrp="1"/>
          </p:cNvSpPr>
          <p:nvPr>
            <p:ph idx="1"/>
          </p:nvPr>
        </p:nvSpPr>
        <p:spPr/>
        <p:txBody>
          <a:bodyPr/>
          <a:lstStyle/>
          <a:p>
            <a:r>
              <a:rPr lang="en-US" dirty="0"/>
              <a:t>For each week’s in-class exercises and/or homework, please create a new Jupyter notebook file with the following naming convention:</a:t>
            </a:r>
          </a:p>
          <a:p>
            <a:pPr marL="0" indent="0">
              <a:buNone/>
            </a:pPr>
            <a:endParaRPr lang="en-US" dirty="0"/>
          </a:p>
          <a:p>
            <a:pPr marL="0" indent="0" algn="ctr">
              <a:buNone/>
            </a:pPr>
            <a:r>
              <a:rPr lang="en-US" dirty="0" err="1"/>
              <a:t>ID_Name_C</a:t>
            </a:r>
            <a:r>
              <a:rPr lang="en-US" dirty="0"/>
              <a:t>(no.).</a:t>
            </a:r>
            <a:r>
              <a:rPr lang="en-US" dirty="0" err="1"/>
              <a:t>ipynb</a:t>
            </a:r>
            <a:endParaRPr lang="en-US" dirty="0"/>
          </a:p>
          <a:p>
            <a:pPr marL="0" indent="0" algn="ctr">
              <a:buNone/>
            </a:pPr>
            <a:r>
              <a:rPr lang="en-US" dirty="0"/>
              <a:t>for example,</a:t>
            </a:r>
          </a:p>
          <a:p>
            <a:pPr marL="0" indent="0" algn="ctr">
              <a:buNone/>
            </a:pPr>
            <a:r>
              <a:rPr lang="en-US" dirty="0"/>
              <a:t>6619999_Johnwick</a:t>
            </a:r>
            <a:r>
              <a:rPr lang="en-US" b="1" dirty="0"/>
              <a:t>_</a:t>
            </a:r>
            <a:r>
              <a:rPr lang="en-US" dirty="0"/>
              <a:t>C4.ipynb</a:t>
            </a:r>
          </a:p>
        </p:txBody>
      </p:sp>
    </p:spTree>
    <p:extLst>
      <p:ext uri="{BB962C8B-B14F-4D97-AF65-F5344CB8AC3E}">
        <p14:creationId xmlns:p14="http://schemas.microsoft.com/office/powerpoint/2010/main" val="2859080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EB0A981-2ABF-1C74-4F3F-F95E957796C8}"/>
              </a:ext>
            </a:extLst>
          </p:cNvPr>
          <p:cNvSpPr txBox="1"/>
          <p:nvPr/>
        </p:nvSpPr>
        <p:spPr>
          <a:xfrm>
            <a:off x="264405" y="222146"/>
            <a:ext cx="11435508" cy="5909310"/>
          </a:xfrm>
          <a:prstGeom prst="rect">
            <a:avLst/>
          </a:prstGeom>
          <a:noFill/>
        </p:spPr>
        <p:txBody>
          <a:bodyPr wrap="square">
            <a:spAutoFit/>
          </a:bodyPr>
          <a:lstStyle/>
          <a:p>
            <a:r>
              <a:rPr lang="en-US" b="1" dirty="0"/>
              <a:t>Named aggregations.</a:t>
            </a:r>
          </a:p>
          <a:p>
            <a:r>
              <a:rPr lang="en-US" dirty="0"/>
              <a:t>You've seen how .</a:t>
            </a:r>
            <a:r>
              <a:rPr lang="en-US" dirty="0" err="1"/>
              <a:t>groupby</a:t>
            </a:r>
            <a:r>
              <a:rPr lang="en-US" dirty="0"/>
              <a:t>() and .</a:t>
            </a:r>
            <a:r>
              <a:rPr lang="en-US" dirty="0" err="1"/>
              <a:t>agg</a:t>
            </a:r>
            <a:r>
              <a:rPr lang="en-US" dirty="0"/>
              <a:t>() can be combined to show summaries across categories. Sometimes, it's helpful to name new columns when aggregating so that it's clear in the code output what aggregations are being applied and where.</a:t>
            </a:r>
          </a:p>
          <a:p>
            <a:endParaRPr lang="en-US" dirty="0"/>
          </a:p>
          <a:p>
            <a:r>
              <a:rPr lang="en-US" dirty="0"/>
              <a:t>Your task is to create a DataFrame called </a:t>
            </a:r>
            <a:r>
              <a:rPr lang="en-US" dirty="0" err="1"/>
              <a:t>continent_summary</a:t>
            </a:r>
            <a:r>
              <a:rPr lang="en-US" dirty="0"/>
              <a:t> which shows a row for each continent. The DataFrame columns will contain the mean unemployment rate for each continent in 2021 as well as the standard deviation of the 2021 employment rate. And of course, you'll rename the columns so that their contents are clear!</a:t>
            </a:r>
          </a:p>
          <a:p>
            <a:endParaRPr lang="en-US" dirty="0"/>
          </a:p>
          <a:p>
            <a:r>
              <a:rPr lang="en-US" dirty="0"/>
              <a:t>From the given code – </a:t>
            </a:r>
          </a:p>
          <a:p>
            <a:pPr algn="ctr"/>
            <a:r>
              <a:rPr lang="en-US" dirty="0" err="1"/>
              <a:t>continent_summary</a:t>
            </a:r>
            <a:r>
              <a:rPr lang="en-US" dirty="0"/>
              <a:t> = </a:t>
            </a:r>
            <a:r>
              <a:rPr lang="en-US" dirty="0" err="1"/>
              <a:t>unemployment.groupby</a:t>
            </a:r>
            <a:r>
              <a:rPr lang="en-US" dirty="0"/>
              <a:t>("continent").</a:t>
            </a:r>
            <a:r>
              <a:rPr lang="en-US" dirty="0" err="1"/>
              <a:t>agg</a:t>
            </a:r>
            <a:r>
              <a:rPr lang="en-US" dirty="0"/>
              <a:t>()</a:t>
            </a:r>
          </a:p>
          <a:p>
            <a:pPr algn="ctr"/>
            <a:endParaRPr lang="en-US" dirty="0"/>
          </a:p>
          <a:p>
            <a:r>
              <a:rPr lang="en-US" dirty="0"/>
              <a:t>Try</a:t>
            </a:r>
          </a:p>
          <a:p>
            <a:endParaRPr lang="en-US" dirty="0"/>
          </a:p>
          <a:p>
            <a:pPr marL="285750" marR="0" lvl="0" indent="-285750">
              <a:buFont typeface="Arial" panose="020B0604020202020204" pitchFamily="34" charset="0"/>
              <a:buChar char="•"/>
            </a:pPr>
            <a:r>
              <a:rPr lang="en-US" sz="1800" b="1" dirty="0">
                <a:solidFill>
                  <a:srgbClr val="00B0F0"/>
                </a:solidFill>
                <a:effectLst/>
                <a:latin typeface="Arial" panose="020B0604020202020204" pitchFamily="34" charset="0"/>
                <a:ea typeface="Times New Roman" panose="02020603050405020304" pitchFamily="18" charset="0"/>
              </a:rPr>
              <a:t>Create a column called mean_rate_2021, which shows the mean 2021 unemployment rate for each continent.</a:t>
            </a:r>
            <a:endParaRPr lang="en-US" dirty="0">
              <a:latin typeface="Times New Roman" panose="02020603050405020304" pitchFamily="18" charset="0"/>
              <a:ea typeface="Times New Roman" panose="02020603050405020304" pitchFamily="18" charset="0"/>
            </a:endParaRPr>
          </a:p>
          <a:p>
            <a:pPr marL="285750" marR="0" lvl="0" indent="-285750">
              <a:buFont typeface="Arial" panose="020B0604020202020204" pitchFamily="34" charset="0"/>
              <a:buChar char="•"/>
            </a:pPr>
            <a:endParaRPr lang="en-US" sz="1800" b="1" dirty="0">
              <a:solidFill>
                <a:srgbClr val="00B0F0"/>
              </a:solidFill>
              <a:effectLst/>
              <a:latin typeface="Times New Roman" panose="02020603050405020304" pitchFamily="18" charset="0"/>
              <a:ea typeface="Times New Roman" panose="02020603050405020304" pitchFamily="18" charset="0"/>
            </a:endParaRPr>
          </a:p>
          <a:p>
            <a:pPr marL="285750" marR="0" lvl="0" indent="-285750">
              <a:buFont typeface="Arial" panose="020B0604020202020204" pitchFamily="34" charset="0"/>
              <a:buChar char="•"/>
            </a:pPr>
            <a:r>
              <a:rPr lang="en-US" sz="1800" b="1" dirty="0">
                <a:solidFill>
                  <a:srgbClr val="00B0F0"/>
                </a:solidFill>
                <a:effectLst/>
                <a:latin typeface="Arial" panose="020B0604020202020204" pitchFamily="34" charset="0"/>
                <a:ea typeface="Times New Roman" panose="02020603050405020304" pitchFamily="18" charset="0"/>
              </a:rPr>
              <a:t>Create a column called std_rate_2021, which shows the standard deviation of the 2021 unemployment rate for each continent.</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949190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822CB0-5AC0-F1F8-3E1E-620F9BE6745D}"/>
              </a:ext>
            </a:extLst>
          </p:cNvPr>
          <p:cNvSpPr txBox="1"/>
          <p:nvPr/>
        </p:nvSpPr>
        <p:spPr>
          <a:xfrm>
            <a:off x="250634" y="333891"/>
            <a:ext cx="11834870" cy="3416320"/>
          </a:xfrm>
          <a:prstGeom prst="rect">
            <a:avLst/>
          </a:prstGeom>
          <a:noFill/>
        </p:spPr>
        <p:txBody>
          <a:bodyPr wrap="square">
            <a:spAutoFit/>
          </a:bodyPr>
          <a:lstStyle/>
          <a:p>
            <a:r>
              <a:rPr lang="en-US" b="1" dirty="0"/>
              <a:t>Visualizing categorical summaries</a:t>
            </a:r>
          </a:p>
          <a:p>
            <a:endParaRPr lang="en-US" b="1" dirty="0"/>
          </a:p>
          <a:p>
            <a:r>
              <a:rPr lang="en-US" dirty="0"/>
              <a:t>As you've learned in this lecture, Seaborn has many great visualizations for exploration, including a bar plot for displaying an aggregated average value by category of data.</a:t>
            </a:r>
          </a:p>
          <a:p>
            <a:endParaRPr lang="en-US" dirty="0"/>
          </a:p>
          <a:p>
            <a:r>
              <a:rPr lang="en-US" dirty="0"/>
              <a:t>In Seaborn, </a:t>
            </a:r>
            <a:r>
              <a:rPr lang="en-US" dirty="0">
                <a:highlight>
                  <a:srgbClr val="FFFF00"/>
                </a:highlight>
              </a:rPr>
              <a:t>bar plots include a vertical bar indicating the 95% confidence interval for the categorical mean</a:t>
            </a:r>
            <a:r>
              <a:rPr lang="en-US" dirty="0"/>
              <a:t>. Since confidence intervals are calculated using both the number of values and the variability of those values, they give a helpful indication of how much data can be relied upon.</a:t>
            </a:r>
          </a:p>
          <a:p>
            <a:endParaRPr lang="en-US" dirty="0"/>
          </a:p>
          <a:p>
            <a:endParaRPr lang="en-US" dirty="0"/>
          </a:p>
          <a:p>
            <a:r>
              <a:rPr lang="en-US" dirty="0"/>
              <a:t>Your task is to create a bar plot to visualize the means and confidence intervals of unemployment rates across the different continents.</a:t>
            </a:r>
          </a:p>
        </p:txBody>
      </p:sp>
      <p:sp>
        <p:nvSpPr>
          <p:cNvPr id="5" name="TextBox 4">
            <a:extLst>
              <a:ext uri="{FF2B5EF4-FFF2-40B4-BE49-F238E27FC236}">
                <a16:creationId xmlns:a16="http://schemas.microsoft.com/office/drawing/2014/main" id="{58493999-859F-FAD7-E779-5BE2A5653E7A}"/>
              </a:ext>
            </a:extLst>
          </p:cNvPr>
          <p:cNvSpPr txBox="1"/>
          <p:nvPr/>
        </p:nvSpPr>
        <p:spPr>
          <a:xfrm>
            <a:off x="250634" y="4270080"/>
            <a:ext cx="11482330" cy="646331"/>
          </a:xfrm>
          <a:prstGeom prst="rect">
            <a:avLst/>
          </a:prstGeom>
          <a:noFill/>
        </p:spPr>
        <p:txBody>
          <a:bodyPr wrap="square">
            <a:spAutoFit/>
          </a:bodyPr>
          <a:lstStyle/>
          <a:p>
            <a:pPr marL="342900" marR="0" lvl="0" indent="-342900">
              <a:buFont typeface="Arial" panose="020B0604020202020204" pitchFamily="34" charset="0"/>
              <a:buChar char="•"/>
            </a:pPr>
            <a:r>
              <a:rPr lang="en-US" sz="1800" b="1" dirty="0">
                <a:solidFill>
                  <a:srgbClr val="00B0F0"/>
                </a:solidFill>
                <a:effectLst/>
                <a:latin typeface="Arial" panose="020B0604020202020204" pitchFamily="34" charset="0"/>
                <a:ea typeface="Times New Roman" panose="02020603050405020304" pitchFamily="18" charset="0"/>
              </a:rPr>
              <a:t>Create a bar plot showing continents on the x-axis and their respective average 2021 unemployment rates on the y-axis.</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74181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96481E-6E10-670B-2715-D6A33BD30B63}"/>
              </a:ext>
            </a:extLst>
          </p:cNvPr>
          <p:cNvSpPr>
            <a:spLocks noGrp="1"/>
          </p:cNvSpPr>
          <p:nvPr>
            <p:ph idx="1"/>
          </p:nvPr>
        </p:nvSpPr>
        <p:spPr>
          <a:xfrm>
            <a:off x="838200" y="83729"/>
            <a:ext cx="10515600" cy="2967945"/>
          </a:xfrm>
        </p:spPr>
        <p:txBody>
          <a:bodyPr>
            <a:normAutofit fontScale="77500" lnSpcReduction="20000"/>
          </a:bodyPr>
          <a:lstStyle/>
          <a:p>
            <a:pPr algn="thaiDist"/>
            <a:r>
              <a:rPr lang="en-US" dirty="0"/>
              <a:t>So, why is it </a:t>
            </a:r>
            <a:r>
              <a:rPr lang="en-US" dirty="0">
                <a:highlight>
                  <a:srgbClr val="FFFF00"/>
                </a:highlight>
              </a:rPr>
              <a:t>important to deal with missing data</a:t>
            </a:r>
            <a:r>
              <a:rPr lang="en-US" dirty="0"/>
              <a:t>? Well, </a:t>
            </a:r>
            <a:r>
              <a:rPr lang="en-US" dirty="0">
                <a:highlight>
                  <a:srgbClr val="FFFF00"/>
                </a:highlight>
              </a:rPr>
              <a:t>it can affect distributions</a:t>
            </a:r>
            <a:r>
              <a:rPr lang="en-US" dirty="0"/>
              <a:t>. As an example, we collect the heights of students at a high school. If we fail to collect the heights of the oldest students, who were taller than most of our sample, then our sample mean will be lower than the population mean. </a:t>
            </a:r>
          </a:p>
          <a:p>
            <a:pPr algn="thaiDist"/>
            <a:r>
              <a:rPr lang="en-US" dirty="0"/>
              <a:t>Put another way, our data is less representative of the underlying population. In this case, </a:t>
            </a:r>
            <a:r>
              <a:rPr lang="en-US" dirty="0">
                <a:highlight>
                  <a:srgbClr val="FFFF00"/>
                </a:highlight>
              </a:rPr>
              <a:t>parts of our population aren't proportionately represented. This misrepresentation can lead us to draw incorrect conclusions</a:t>
            </a:r>
            <a:r>
              <a:rPr lang="en-US" dirty="0"/>
              <a:t>, like thinking that, on average, students are shorter than they really are.</a:t>
            </a:r>
          </a:p>
        </p:txBody>
      </p:sp>
      <p:pic>
        <p:nvPicPr>
          <p:cNvPr id="4" name="Picture 3" descr="A picture containing text, screenshot, diagram, line&#10;&#10;Description automatically generated">
            <a:extLst>
              <a:ext uri="{FF2B5EF4-FFF2-40B4-BE49-F238E27FC236}">
                <a16:creationId xmlns:a16="http://schemas.microsoft.com/office/drawing/2014/main" id="{1239C113-3ED2-2CCB-07BF-2C7E6A2C0877}"/>
              </a:ext>
            </a:extLst>
          </p:cNvPr>
          <p:cNvPicPr>
            <a:picLocks noChangeAspect="1"/>
          </p:cNvPicPr>
          <p:nvPr/>
        </p:nvPicPr>
        <p:blipFill>
          <a:blip r:embed="rId2"/>
          <a:stretch>
            <a:fillRect/>
          </a:stretch>
        </p:blipFill>
        <p:spPr>
          <a:xfrm>
            <a:off x="1320647" y="3006021"/>
            <a:ext cx="9550706" cy="3768250"/>
          </a:xfrm>
          <a:prstGeom prst="rect">
            <a:avLst/>
          </a:prstGeom>
        </p:spPr>
      </p:pic>
    </p:spTree>
    <p:extLst>
      <p:ext uri="{BB962C8B-B14F-4D97-AF65-F5344CB8AC3E}">
        <p14:creationId xmlns:p14="http://schemas.microsoft.com/office/powerpoint/2010/main" val="3133617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screenshot, font, number&#10;&#10;Description automatically generated">
            <a:extLst>
              <a:ext uri="{FF2B5EF4-FFF2-40B4-BE49-F238E27FC236}">
                <a16:creationId xmlns:a16="http://schemas.microsoft.com/office/drawing/2014/main" id="{C977A8C6-92D3-016C-59A4-BF3B686781C9}"/>
              </a:ext>
            </a:extLst>
          </p:cNvPr>
          <p:cNvPicPr>
            <a:picLocks noChangeAspect="1"/>
          </p:cNvPicPr>
          <p:nvPr/>
        </p:nvPicPr>
        <p:blipFill>
          <a:blip r:embed="rId2"/>
          <a:stretch>
            <a:fillRect/>
          </a:stretch>
        </p:blipFill>
        <p:spPr>
          <a:xfrm>
            <a:off x="213995" y="192750"/>
            <a:ext cx="5882005" cy="3101340"/>
          </a:xfrm>
          <a:prstGeom prst="rect">
            <a:avLst/>
          </a:prstGeom>
        </p:spPr>
      </p:pic>
      <p:sp>
        <p:nvSpPr>
          <p:cNvPr id="4" name="TextBox 3">
            <a:extLst>
              <a:ext uri="{FF2B5EF4-FFF2-40B4-BE49-F238E27FC236}">
                <a16:creationId xmlns:a16="http://schemas.microsoft.com/office/drawing/2014/main" id="{96FA5BDA-24B6-0DAB-9E92-659E056157C4}"/>
              </a:ext>
            </a:extLst>
          </p:cNvPr>
          <p:cNvSpPr txBox="1"/>
          <p:nvPr/>
        </p:nvSpPr>
        <p:spPr>
          <a:xfrm>
            <a:off x="6006029" y="1816762"/>
            <a:ext cx="6097836" cy="1477328"/>
          </a:xfrm>
          <a:prstGeom prst="rect">
            <a:avLst/>
          </a:prstGeom>
          <a:noFill/>
        </p:spPr>
        <p:txBody>
          <a:bodyPr wrap="square">
            <a:spAutoFit/>
          </a:bodyPr>
          <a:lstStyle/>
          <a:p>
            <a:pPr marL="0" marR="0" algn="thaiDist"/>
            <a:r>
              <a:rPr lang="en-US" sz="1800" dirty="0">
                <a:solidFill>
                  <a:srgbClr val="05192D"/>
                </a:solidFill>
                <a:effectLst/>
                <a:latin typeface="Arial" panose="020B0604020202020204" pitchFamily="34" charset="0"/>
                <a:ea typeface="Times New Roman" panose="02020603050405020304" pitchFamily="18" charset="0"/>
              </a:rPr>
              <a:t>To highlight the impact of missing values, let's look at salaries by experience level. Now, let's compare this to the same data with some missing values. The y-axis shows that the largest salary is around 150000 dollars less in the second plot!</a:t>
            </a:r>
            <a:endParaRPr lang="en-US" sz="1800" dirty="0">
              <a:effectLst/>
              <a:latin typeface="Times New Roman" panose="02020603050405020304" pitchFamily="18" charset="0"/>
              <a:ea typeface="Times New Roman" panose="02020603050405020304" pitchFamily="18" charset="0"/>
            </a:endParaRPr>
          </a:p>
        </p:txBody>
      </p:sp>
      <p:pic>
        <p:nvPicPr>
          <p:cNvPr id="5" name="Picture 4" descr="A picture containing diagram, text, screenshot, plan&#10;&#10;Description automatically generated">
            <a:extLst>
              <a:ext uri="{FF2B5EF4-FFF2-40B4-BE49-F238E27FC236}">
                <a16:creationId xmlns:a16="http://schemas.microsoft.com/office/drawing/2014/main" id="{709A8994-8A27-9E6E-A6B3-63A9B8328FDC}"/>
              </a:ext>
            </a:extLst>
          </p:cNvPr>
          <p:cNvPicPr>
            <a:picLocks noChangeAspect="1"/>
          </p:cNvPicPr>
          <p:nvPr/>
        </p:nvPicPr>
        <p:blipFill>
          <a:blip r:embed="rId3"/>
          <a:stretch>
            <a:fillRect/>
          </a:stretch>
        </p:blipFill>
        <p:spPr>
          <a:xfrm>
            <a:off x="3527307" y="3496729"/>
            <a:ext cx="8664693" cy="3361271"/>
          </a:xfrm>
          <a:prstGeom prst="rect">
            <a:avLst/>
          </a:prstGeom>
        </p:spPr>
      </p:pic>
    </p:spTree>
    <p:extLst>
      <p:ext uri="{BB962C8B-B14F-4D97-AF65-F5344CB8AC3E}">
        <p14:creationId xmlns:p14="http://schemas.microsoft.com/office/powerpoint/2010/main" val="1761707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with low confidence">
            <a:extLst>
              <a:ext uri="{FF2B5EF4-FFF2-40B4-BE49-F238E27FC236}">
                <a16:creationId xmlns:a16="http://schemas.microsoft.com/office/drawing/2014/main" id="{95A1C749-C5B6-2861-63FB-5E5A36860201}"/>
              </a:ext>
            </a:extLst>
          </p:cNvPr>
          <p:cNvPicPr>
            <a:picLocks noChangeAspect="1"/>
          </p:cNvPicPr>
          <p:nvPr/>
        </p:nvPicPr>
        <p:blipFill>
          <a:blip r:embed="rId2"/>
          <a:stretch>
            <a:fillRect/>
          </a:stretch>
        </p:blipFill>
        <p:spPr>
          <a:xfrm>
            <a:off x="2198454" y="129035"/>
            <a:ext cx="7795092" cy="3627716"/>
          </a:xfrm>
          <a:prstGeom prst="rect">
            <a:avLst/>
          </a:prstGeom>
        </p:spPr>
      </p:pic>
      <p:pic>
        <p:nvPicPr>
          <p:cNvPr id="3" name="Picture 2" descr="A white background with black text&#10;&#10;Description automatically generated with low confidence">
            <a:extLst>
              <a:ext uri="{FF2B5EF4-FFF2-40B4-BE49-F238E27FC236}">
                <a16:creationId xmlns:a16="http://schemas.microsoft.com/office/drawing/2014/main" id="{99A07AB0-37EE-0A6E-2D80-75F796B574AC}"/>
              </a:ext>
            </a:extLst>
          </p:cNvPr>
          <p:cNvPicPr>
            <a:picLocks noChangeAspect="1"/>
          </p:cNvPicPr>
          <p:nvPr/>
        </p:nvPicPr>
        <p:blipFill>
          <a:blip r:embed="rId3"/>
          <a:stretch>
            <a:fillRect/>
          </a:stretch>
        </p:blipFill>
        <p:spPr>
          <a:xfrm>
            <a:off x="2903863" y="3850720"/>
            <a:ext cx="8855378" cy="2748384"/>
          </a:xfrm>
          <a:prstGeom prst="rect">
            <a:avLst/>
          </a:prstGeom>
        </p:spPr>
      </p:pic>
    </p:spTree>
    <p:extLst>
      <p:ext uri="{BB962C8B-B14F-4D97-AF65-F5344CB8AC3E}">
        <p14:creationId xmlns:p14="http://schemas.microsoft.com/office/powerpoint/2010/main" val="805335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A0CB9D-D5F8-A074-F86C-0AE88A6ABEA0}"/>
              </a:ext>
            </a:extLst>
          </p:cNvPr>
          <p:cNvSpPr txBox="1"/>
          <p:nvPr/>
        </p:nvSpPr>
        <p:spPr>
          <a:xfrm>
            <a:off x="228600" y="286694"/>
            <a:ext cx="11735718" cy="646331"/>
          </a:xfrm>
          <a:prstGeom prst="rect">
            <a:avLst/>
          </a:prstGeom>
          <a:noFill/>
        </p:spPr>
        <p:txBody>
          <a:bodyPr wrap="square">
            <a:spAutoFit/>
          </a:bodyPr>
          <a:lstStyle/>
          <a:p>
            <a:r>
              <a:rPr lang="en-US" dirty="0"/>
              <a:t>To calculate our missing values threshold, we multiply the length of our DataFrame by five percent, giving us an upper limit of 30, as shown in the example below.</a:t>
            </a:r>
          </a:p>
        </p:txBody>
      </p:sp>
      <p:pic>
        <p:nvPicPr>
          <p:cNvPr id="4" name="Picture 3" descr="A picture containing text, screenshot, font&#10;&#10;Description automatically generated">
            <a:extLst>
              <a:ext uri="{FF2B5EF4-FFF2-40B4-BE49-F238E27FC236}">
                <a16:creationId xmlns:a16="http://schemas.microsoft.com/office/drawing/2014/main" id="{BF5F5276-6E62-8D54-31A2-E491AC7CB187}"/>
              </a:ext>
            </a:extLst>
          </p:cNvPr>
          <p:cNvPicPr>
            <a:picLocks noChangeAspect="1"/>
          </p:cNvPicPr>
          <p:nvPr/>
        </p:nvPicPr>
        <p:blipFill>
          <a:blip r:embed="rId2"/>
          <a:stretch>
            <a:fillRect/>
          </a:stretch>
        </p:blipFill>
        <p:spPr>
          <a:xfrm>
            <a:off x="2262775" y="948340"/>
            <a:ext cx="7666449" cy="1760990"/>
          </a:xfrm>
          <a:prstGeom prst="rect">
            <a:avLst/>
          </a:prstGeom>
        </p:spPr>
      </p:pic>
      <p:sp>
        <p:nvSpPr>
          <p:cNvPr id="6" name="TextBox 5">
            <a:extLst>
              <a:ext uri="{FF2B5EF4-FFF2-40B4-BE49-F238E27FC236}">
                <a16:creationId xmlns:a16="http://schemas.microsoft.com/office/drawing/2014/main" id="{F589FEAA-B608-DA53-3014-7704FF170CEA}"/>
              </a:ext>
            </a:extLst>
          </p:cNvPr>
          <p:cNvSpPr txBox="1"/>
          <p:nvPr/>
        </p:nvSpPr>
        <p:spPr>
          <a:xfrm>
            <a:off x="227682" y="2708511"/>
            <a:ext cx="11329012" cy="1200329"/>
          </a:xfrm>
          <a:prstGeom prst="rect">
            <a:avLst/>
          </a:prstGeom>
          <a:noFill/>
        </p:spPr>
        <p:txBody>
          <a:bodyPr wrap="square">
            <a:spAutoFit/>
          </a:bodyPr>
          <a:lstStyle/>
          <a:p>
            <a:pPr marL="0" marR="0" algn="thaiDist"/>
            <a:r>
              <a:rPr lang="en-US" sz="1800" dirty="0">
                <a:solidFill>
                  <a:srgbClr val="05192D"/>
                </a:solidFill>
                <a:effectLst/>
                <a:latin typeface="Arial" panose="020B0604020202020204" pitchFamily="34" charset="0"/>
                <a:ea typeface="Times New Roman" panose="02020603050405020304" pitchFamily="18" charset="0"/>
              </a:rPr>
              <a:t>We can use Boolean indexing to filter for columns with missing values less than or equal to this threshold, storing them as a variable called </a:t>
            </a:r>
            <a:r>
              <a:rPr lang="en-US" sz="1800" dirty="0" err="1">
                <a:solidFill>
                  <a:srgbClr val="05192D"/>
                </a:solidFill>
                <a:effectLst/>
                <a:latin typeface="Arial" panose="020B0604020202020204" pitchFamily="34" charset="0"/>
                <a:ea typeface="Times New Roman" panose="02020603050405020304" pitchFamily="18" charset="0"/>
              </a:rPr>
              <a:t>cols_to_drop</a:t>
            </a:r>
            <a:r>
              <a:rPr lang="en-US" sz="1800" dirty="0">
                <a:solidFill>
                  <a:srgbClr val="05192D"/>
                </a:solidFill>
                <a:effectLst/>
                <a:latin typeface="Arial" panose="020B0604020202020204" pitchFamily="34" charset="0"/>
                <a:ea typeface="Times New Roman" panose="02020603050405020304" pitchFamily="18" charset="0"/>
              </a:rPr>
              <a:t>. Printing </a:t>
            </a:r>
            <a:r>
              <a:rPr lang="en-US" sz="1800" dirty="0" err="1">
                <a:solidFill>
                  <a:srgbClr val="05192D"/>
                </a:solidFill>
                <a:effectLst/>
                <a:latin typeface="Arial" panose="020B0604020202020204" pitchFamily="34" charset="0"/>
                <a:ea typeface="Times New Roman" panose="02020603050405020304" pitchFamily="18" charset="0"/>
              </a:rPr>
              <a:t>cols_to_drop</a:t>
            </a:r>
            <a:r>
              <a:rPr lang="en-US" sz="1800" dirty="0">
                <a:solidFill>
                  <a:srgbClr val="05192D"/>
                </a:solidFill>
                <a:effectLst/>
                <a:latin typeface="Arial" panose="020B0604020202020204" pitchFamily="34" charset="0"/>
                <a:ea typeface="Times New Roman" panose="02020603050405020304" pitchFamily="18" charset="0"/>
              </a:rPr>
              <a:t> shows four columns. We drop missing values by calling .</a:t>
            </a:r>
            <a:r>
              <a:rPr lang="en-US" sz="1800" dirty="0" err="1">
                <a:solidFill>
                  <a:srgbClr val="05192D"/>
                </a:solidFill>
                <a:effectLst/>
                <a:latin typeface="Arial" panose="020B0604020202020204" pitchFamily="34" charset="0"/>
                <a:ea typeface="Times New Roman" panose="02020603050405020304" pitchFamily="18" charset="0"/>
              </a:rPr>
              <a:t>dropna</a:t>
            </a:r>
            <a:r>
              <a:rPr lang="en-US" sz="1800" dirty="0">
                <a:solidFill>
                  <a:srgbClr val="05192D"/>
                </a:solidFill>
                <a:effectLst/>
                <a:latin typeface="Arial" panose="020B0604020202020204" pitchFamily="34" charset="0"/>
                <a:ea typeface="Times New Roman" panose="02020603050405020304" pitchFamily="18" charset="0"/>
              </a:rPr>
              <a:t>(), passing </a:t>
            </a:r>
            <a:r>
              <a:rPr lang="en-US" sz="1800" dirty="0" err="1">
                <a:solidFill>
                  <a:srgbClr val="05192D"/>
                </a:solidFill>
                <a:effectLst/>
                <a:latin typeface="Arial" panose="020B0604020202020204" pitchFamily="34" charset="0"/>
                <a:ea typeface="Times New Roman" panose="02020603050405020304" pitchFamily="18" charset="0"/>
              </a:rPr>
              <a:t>cols_to_drop</a:t>
            </a:r>
            <a:r>
              <a:rPr lang="en-US" sz="1800" dirty="0">
                <a:solidFill>
                  <a:srgbClr val="05192D"/>
                </a:solidFill>
                <a:effectLst/>
                <a:latin typeface="Arial" panose="020B0604020202020204" pitchFamily="34" charset="0"/>
                <a:ea typeface="Times New Roman" panose="02020603050405020304" pitchFamily="18" charset="0"/>
              </a:rPr>
              <a:t> to the subset argument. We set </a:t>
            </a:r>
            <a:r>
              <a:rPr lang="en-US" sz="1800" dirty="0" err="1">
                <a:solidFill>
                  <a:srgbClr val="05192D"/>
                </a:solidFill>
                <a:effectLst/>
                <a:highlight>
                  <a:srgbClr val="FFFF00"/>
                </a:highlight>
                <a:latin typeface="Arial" panose="020B0604020202020204" pitchFamily="34" charset="0"/>
                <a:ea typeface="Times New Roman" panose="02020603050405020304" pitchFamily="18" charset="0"/>
              </a:rPr>
              <a:t>inplace</a:t>
            </a:r>
            <a:r>
              <a:rPr lang="en-US" sz="1800" dirty="0">
                <a:solidFill>
                  <a:srgbClr val="05192D"/>
                </a:solidFill>
                <a:effectLst/>
                <a:highlight>
                  <a:srgbClr val="FFFF00"/>
                </a:highlight>
                <a:latin typeface="Arial" panose="020B0604020202020204" pitchFamily="34" charset="0"/>
                <a:ea typeface="Times New Roman" panose="02020603050405020304" pitchFamily="18" charset="0"/>
              </a:rPr>
              <a:t> to True so the DataFrame is updated</a:t>
            </a:r>
            <a:r>
              <a:rPr lang="en-US" sz="1800" dirty="0">
                <a:solidFill>
                  <a:srgbClr val="05192D"/>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p:txBody>
      </p:sp>
      <p:pic>
        <p:nvPicPr>
          <p:cNvPr id="7" name="Picture 6" descr="A screenshot of a computer code&#10;&#10;Description automatically generated with low confidence">
            <a:extLst>
              <a:ext uri="{FF2B5EF4-FFF2-40B4-BE49-F238E27FC236}">
                <a16:creationId xmlns:a16="http://schemas.microsoft.com/office/drawing/2014/main" id="{DFFD2432-8766-8158-D102-1506FFDA5FA3}"/>
              </a:ext>
            </a:extLst>
          </p:cNvPr>
          <p:cNvPicPr>
            <a:picLocks noChangeAspect="1"/>
          </p:cNvPicPr>
          <p:nvPr/>
        </p:nvPicPr>
        <p:blipFill>
          <a:blip r:embed="rId3"/>
          <a:stretch>
            <a:fillRect/>
          </a:stretch>
        </p:blipFill>
        <p:spPr>
          <a:xfrm>
            <a:off x="2318085" y="4003047"/>
            <a:ext cx="7555827" cy="2741509"/>
          </a:xfrm>
          <a:prstGeom prst="rect">
            <a:avLst/>
          </a:prstGeom>
        </p:spPr>
      </p:pic>
    </p:spTree>
    <p:extLst>
      <p:ext uri="{BB962C8B-B14F-4D97-AF65-F5344CB8AC3E}">
        <p14:creationId xmlns:p14="http://schemas.microsoft.com/office/powerpoint/2010/main" val="25110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55B878-741F-DB13-47D3-F8151AB7F5EF}"/>
              </a:ext>
            </a:extLst>
          </p:cNvPr>
          <p:cNvSpPr txBox="1"/>
          <p:nvPr/>
        </p:nvSpPr>
        <p:spPr>
          <a:xfrm>
            <a:off x="272666" y="274100"/>
            <a:ext cx="11691651" cy="923330"/>
          </a:xfrm>
          <a:prstGeom prst="rect">
            <a:avLst/>
          </a:prstGeom>
          <a:noFill/>
        </p:spPr>
        <p:txBody>
          <a:bodyPr wrap="square">
            <a:spAutoFit/>
          </a:bodyPr>
          <a:lstStyle/>
          <a:p>
            <a:pPr marL="0" marR="0" algn="thaiDist"/>
            <a:r>
              <a:rPr lang="en-US" sz="1800" dirty="0">
                <a:solidFill>
                  <a:srgbClr val="05192D"/>
                </a:solidFill>
                <a:effectLst/>
                <a:latin typeface="Arial" panose="020B0604020202020204" pitchFamily="34" charset="0"/>
                <a:ea typeface="Times New Roman" panose="02020603050405020304" pitchFamily="18" charset="0"/>
              </a:rPr>
              <a:t>We then filter for the remaining columns with missing values, giving us four columns. To </a:t>
            </a:r>
            <a:r>
              <a:rPr lang="en-US" sz="1800" dirty="0">
                <a:solidFill>
                  <a:srgbClr val="05192D"/>
                </a:solidFill>
                <a:effectLst/>
                <a:highlight>
                  <a:srgbClr val="FFFF00"/>
                </a:highlight>
                <a:latin typeface="Arial" panose="020B0604020202020204" pitchFamily="34" charset="0"/>
                <a:ea typeface="Times New Roman" panose="02020603050405020304" pitchFamily="18" charset="0"/>
              </a:rPr>
              <a:t>impute the mode for the first three columns, we loop through them and call the .</a:t>
            </a:r>
            <a:r>
              <a:rPr lang="en-US" sz="1800" dirty="0" err="1">
                <a:solidFill>
                  <a:srgbClr val="05192D"/>
                </a:solidFill>
                <a:effectLst/>
                <a:highlight>
                  <a:srgbClr val="FFFF00"/>
                </a:highlight>
                <a:latin typeface="Arial" panose="020B0604020202020204" pitchFamily="34" charset="0"/>
                <a:ea typeface="Times New Roman" panose="02020603050405020304" pitchFamily="18" charset="0"/>
              </a:rPr>
              <a:t>fillna</a:t>
            </a:r>
            <a:r>
              <a:rPr lang="en-US" sz="1800" dirty="0">
                <a:solidFill>
                  <a:srgbClr val="05192D"/>
                </a:solidFill>
                <a:effectLst/>
                <a:highlight>
                  <a:srgbClr val="FFFF00"/>
                </a:highlight>
                <a:latin typeface="Arial" panose="020B0604020202020204" pitchFamily="34" charset="0"/>
                <a:ea typeface="Times New Roman" panose="02020603050405020304" pitchFamily="18" charset="0"/>
              </a:rPr>
              <a:t>() method</a:t>
            </a:r>
            <a:r>
              <a:rPr lang="en-US" sz="1800" dirty="0">
                <a:solidFill>
                  <a:srgbClr val="05192D"/>
                </a:solidFill>
                <a:effectLst/>
                <a:latin typeface="Arial" panose="020B0604020202020204" pitchFamily="34" charset="0"/>
                <a:ea typeface="Times New Roman" panose="02020603050405020304" pitchFamily="18" charset="0"/>
              </a:rPr>
              <a:t>, passing the respective column's mode and indexing the first item, which contains the mode, in square brackets.</a:t>
            </a:r>
            <a:endParaRPr lang="en-US" sz="1800" dirty="0">
              <a:effectLst/>
              <a:latin typeface="Times New Roman" panose="02020603050405020304" pitchFamily="18" charset="0"/>
              <a:ea typeface="Times New Roman" panose="02020603050405020304" pitchFamily="18" charset="0"/>
            </a:endParaRPr>
          </a:p>
        </p:txBody>
      </p:sp>
      <p:pic>
        <p:nvPicPr>
          <p:cNvPr id="4" name="Picture 3" descr="A screenshot of a computer program&#10;&#10;Description automatically generated with low confidence">
            <a:extLst>
              <a:ext uri="{FF2B5EF4-FFF2-40B4-BE49-F238E27FC236}">
                <a16:creationId xmlns:a16="http://schemas.microsoft.com/office/drawing/2014/main" id="{CAD0DD68-8323-D586-99C3-724AB76A8D5A}"/>
              </a:ext>
            </a:extLst>
          </p:cNvPr>
          <p:cNvPicPr>
            <a:picLocks noChangeAspect="1"/>
          </p:cNvPicPr>
          <p:nvPr/>
        </p:nvPicPr>
        <p:blipFill>
          <a:blip r:embed="rId2"/>
          <a:stretch>
            <a:fillRect/>
          </a:stretch>
        </p:blipFill>
        <p:spPr>
          <a:xfrm>
            <a:off x="1652715" y="1197430"/>
            <a:ext cx="8931551" cy="3261802"/>
          </a:xfrm>
          <a:prstGeom prst="rect">
            <a:avLst/>
          </a:prstGeom>
        </p:spPr>
      </p:pic>
    </p:spTree>
    <p:extLst>
      <p:ext uri="{BB962C8B-B14F-4D97-AF65-F5344CB8AC3E}">
        <p14:creationId xmlns:p14="http://schemas.microsoft.com/office/powerpoint/2010/main" val="3190537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8C53F8-5A76-0F7F-DFE4-E2487B101E47}"/>
              </a:ext>
            </a:extLst>
          </p:cNvPr>
          <p:cNvSpPr txBox="1"/>
          <p:nvPr/>
        </p:nvSpPr>
        <p:spPr>
          <a:xfrm>
            <a:off x="349785" y="538504"/>
            <a:ext cx="11482331"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Checking for missing values again, we see </a:t>
            </a:r>
            <a:r>
              <a:rPr lang="en-US" sz="1800" dirty="0" err="1">
                <a:solidFill>
                  <a:srgbClr val="05192D"/>
                </a:solidFill>
                <a:effectLst/>
                <a:latin typeface="Arial" panose="020B0604020202020204" pitchFamily="34" charset="0"/>
                <a:ea typeface="Calibri" panose="020F0502020204030204" pitchFamily="34" charset="0"/>
              </a:rPr>
              <a:t>salary_USD</a:t>
            </a:r>
            <a:r>
              <a:rPr lang="en-US" sz="1800" dirty="0">
                <a:solidFill>
                  <a:srgbClr val="05192D"/>
                </a:solidFill>
                <a:effectLst/>
                <a:latin typeface="Arial" panose="020B0604020202020204" pitchFamily="34" charset="0"/>
                <a:ea typeface="Calibri" panose="020F0502020204030204" pitchFamily="34" charset="0"/>
              </a:rPr>
              <a:t> is now the only column with missing values and the volume has changed from 60 missing values to 41. This is because some rows may have contained missing values for our subset columns as well as salary, so they were dropped.</a:t>
            </a:r>
            <a:endParaRPr lang="en-US" dirty="0"/>
          </a:p>
        </p:txBody>
      </p:sp>
      <p:pic>
        <p:nvPicPr>
          <p:cNvPr id="4" name="Picture 3" descr="A picture containing text, screenshot, software, font&#10;&#10;Description automatically generated">
            <a:extLst>
              <a:ext uri="{FF2B5EF4-FFF2-40B4-BE49-F238E27FC236}">
                <a16:creationId xmlns:a16="http://schemas.microsoft.com/office/drawing/2014/main" id="{772FBBB7-23CB-1DED-3D30-1E8C2807E2B1}"/>
              </a:ext>
            </a:extLst>
          </p:cNvPr>
          <p:cNvPicPr>
            <a:picLocks noChangeAspect="1"/>
          </p:cNvPicPr>
          <p:nvPr/>
        </p:nvPicPr>
        <p:blipFill>
          <a:blip r:embed="rId2"/>
          <a:stretch>
            <a:fillRect/>
          </a:stretch>
        </p:blipFill>
        <p:spPr>
          <a:xfrm>
            <a:off x="2315993" y="1847926"/>
            <a:ext cx="7352782" cy="3162147"/>
          </a:xfrm>
          <a:prstGeom prst="rect">
            <a:avLst/>
          </a:prstGeom>
        </p:spPr>
      </p:pic>
    </p:spTree>
    <p:extLst>
      <p:ext uri="{BB962C8B-B14F-4D97-AF65-F5344CB8AC3E}">
        <p14:creationId xmlns:p14="http://schemas.microsoft.com/office/powerpoint/2010/main" val="4031421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C56A6B-20C1-8DD5-6EA9-F6033C309A4A}"/>
              </a:ext>
            </a:extLst>
          </p:cNvPr>
          <p:cNvSpPr txBox="1"/>
          <p:nvPr/>
        </p:nvSpPr>
        <p:spPr>
          <a:xfrm>
            <a:off x="404870" y="439353"/>
            <a:ext cx="11405212" cy="1200329"/>
          </a:xfrm>
          <a:prstGeom prst="rect">
            <a:avLst/>
          </a:prstGeom>
          <a:noFill/>
        </p:spPr>
        <p:txBody>
          <a:bodyPr wrap="square">
            <a:spAutoFit/>
          </a:bodyPr>
          <a:lstStyle/>
          <a:p>
            <a:r>
              <a:rPr lang="en-US" dirty="0"/>
              <a:t>We'll </a:t>
            </a:r>
            <a:r>
              <a:rPr lang="en-US" dirty="0">
                <a:highlight>
                  <a:srgbClr val="FFFF00"/>
                </a:highlight>
              </a:rPr>
              <a:t>impute median salary by experience level by grouping salaries by experience and calculating the median. </a:t>
            </a:r>
            <a:r>
              <a:rPr lang="en-US" dirty="0"/>
              <a:t>We use the .</a:t>
            </a:r>
            <a:r>
              <a:rPr lang="en-US" dirty="0" err="1"/>
              <a:t>to_dict</a:t>
            </a:r>
            <a:r>
              <a:rPr lang="en-US" dirty="0"/>
              <a:t>() method, storing the grouped data as a dictionary. Printing the dictionary returns the median salary for each experience level, with executives earning the big bucks!</a:t>
            </a:r>
          </a:p>
        </p:txBody>
      </p:sp>
      <p:pic>
        <p:nvPicPr>
          <p:cNvPr id="4" name="Picture 3" descr="A picture containing text, screenshot, font, line&#10;&#10;Description automatically generated">
            <a:extLst>
              <a:ext uri="{FF2B5EF4-FFF2-40B4-BE49-F238E27FC236}">
                <a16:creationId xmlns:a16="http://schemas.microsoft.com/office/drawing/2014/main" id="{E4CB7390-D99E-C42B-5FCA-837BB83E94E8}"/>
              </a:ext>
            </a:extLst>
          </p:cNvPr>
          <p:cNvPicPr>
            <a:picLocks noChangeAspect="1"/>
          </p:cNvPicPr>
          <p:nvPr/>
        </p:nvPicPr>
        <p:blipFill>
          <a:blip r:embed="rId2"/>
          <a:stretch>
            <a:fillRect/>
          </a:stretch>
        </p:blipFill>
        <p:spPr>
          <a:xfrm>
            <a:off x="1416690" y="1639682"/>
            <a:ext cx="9381571" cy="2183171"/>
          </a:xfrm>
          <a:prstGeom prst="rect">
            <a:avLst/>
          </a:prstGeom>
        </p:spPr>
      </p:pic>
      <p:sp>
        <p:nvSpPr>
          <p:cNvPr id="6" name="TextBox 5">
            <a:extLst>
              <a:ext uri="{FF2B5EF4-FFF2-40B4-BE49-F238E27FC236}">
                <a16:creationId xmlns:a16="http://schemas.microsoft.com/office/drawing/2014/main" id="{7F198608-C66D-C88D-2DDB-45ADE8170D1C}"/>
              </a:ext>
            </a:extLst>
          </p:cNvPr>
          <p:cNvSpPr txBox="1"/>
          <p:nvPr/>
        </p:nvSpPr>
        <p:spPr>
          <a:xfrm>
            <a:off x="404869" y="3950590"/>
            <a:ext cx="11405211" cy="646331"/>
          </a:xfrm>
          <a:prstGeom prst="rect">
            <a:avLst/>
          </a:prstGeom>
          <a:noFill/>
        </p:spPr>
        <p:txBody>
          <a:bodyPr wrap="square">
            <a:spAutoFit/>
          </a:bodyPr>
          <a:lstStyle/>
          <a:p>
            <a:pPr marL="0" marR="0" algn="thaiDist"/>
            <a:r>
              <a:rPr lang="en-US" sz="1800" dirty="0">
                <a:solidFill>
                  <a:srgbClr val="05192D"/>
                </a:solidFill>
                <a:effectLst/>
                <a:latin typeface="Arial" panose="020B0604020202020204" pitchFamily="34" charset="0"/>
                <a:ea typeface="Times New Roman" panose="02020603050405020304" pitchFamily="18" charset="0"/>
              </a:rPr>
              <a:t>We then impute using the .</a:t>
            </a:r>
            <a:r>
              <a:rPr lang="en-US" sz="1800" dirty="0" err="1">
                <a:solidFill>
                  <a:srgbClr val="05192D"/>
                </a:solidFill>
                <a:effectLst/>
                <a:latin typeface="Arial" panose="020B0604020202020204" pitchFamily="34" charset="0"/>
                <a:ea typeface="Times New Roman" panose="02020603050405020304" pitchFamily="18" charset="0"/>
              </a:rPr>
              <a:t>fillna</a:t>
            </a:r>
            <a:r>
              <a:rPr lang="en-US" sz="1800" dirty="0">
                <a:solidFill>
                  <a:srgbClr val="05192D"/>
                </a:solidFill>
                <a:effectLst/>
                <a:latin typeface="Arial" panose="020B0604020202020204" pitchFamily="34" charset="0"/>
                <a:ea typeface="Times New Roman" panose="02020603050405020304" pitchFamily="18" charset="0"/>
              </a:rPr>
              <a:t>() method, providing the Experience column and calling the .map() method, inside which we pass the salaries dictionary.</a:t>
            </a:r>
            <a:endParaRPr lang="en-US" sz="18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81077D1B-C511-35C7-AE26-13E56A54BE5E}"/>
              </a:ext>
            </a:extLst>
          </p:cNvPr>
          <p:cNvPicPr>
            <a:picLocks noChangeAspect="1"/>
          </p:cNvPicPr>
          <p:nvPr/>
        </p:nvPicPr>
        <p:blipFill>
          <a:blip r:embed="rId3"/>
          <a:stretch>
            <a:fillRect/>
          </a:stretch>
        </p:blipFill>
        <p:spPr>
          <a:xfrm>
            <a:off x="1439423" y="5023182"/>
            <a:ext cx="9358838" cy="1131950"/>
          </a:xfrm>
          <a:prstGeom prst="rect">
            <a:avLst/>
          </a:prstGeom>
        </p:spPr>
      </p:pic>
    </p:spTree>
    <p:extLst>
      <p:ext uri="{BB962C8B-B14F-4D97-AF65-F5344CB8AC3E}">
        <p14:creationId xmlns:p14="http://schemas.microsoft.com/office/powerpoint/2010/main" val="1787888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with low confidence">
            <a:extLst>
              <a:ext uri="{FF2B5EF4-FFF2-40B4-BE49-F238E27FC236}">
                <a16:creationId xmlns:a16="http://schemas.microsoft.com/office/drawing/2014/main" id="{DE3AC64B-07D6-790E-694F-8DB515DAB9ED}"/>
              </a:ext>
            </a:extLst>
          </p:cNvPr>
          <p:cNvPicPr>
            <a:picLocks noChangeAspect="1"/>
          </p:cNvPicPr>
          <p:nvPr/>
        </p:nvPicPr>
        <p:blipFill>
          <a:blip r:embed="rId2"/>
          <a:stretch>
            <a:fillRect/>
          </a:stretch>
        </p:blipFill>
        <p:spPr>
          <a:xfrm>
            <a:off x="3205797" y="194248"/>
            <a:ext cx="5780405" cy="2679700"/>
          </a:xfrm>
          <a:prstGeom prst="rect">
            <a:avLst/>
          </a:prstGeom>
        </p:spPr>
      </p:pic>
      <p:sp>
        <p:nvSpPr>
          <p:cNvPr id="4" name="TextBox 3">
            <a:extLst>
              <a:ext uri="{FF2B5EF4-FFF2-40B4-BE49-F238E27FC236}">
                <a16:creationId xmlns:a16="http://schemas.microsoft.com/office/drawing/2014/main" id="{564D962D-3A61-D679-C977-60C8A7F62374}"/>
              </a:ext>
            </a:extLst>
          </p:cNvPr>
          <p:cNvSpPr txBox="1"/>
          <p:nvPr/>
        </p:nvSpPr>
        <p:spPr>
          <a:xfrm>
            <a:off x="349784" y="2873948"/>
            <a:ext cx="11383179" cy="1785104"/>
          </a:xfrm>
          <a:prstGeom prst="rect">
            <a:avLst/>
          </a:prstGeom>
          <a:noFill/>
        </p:spPr>
        <p:txBody>
          <a:bodyPr wrap="square">
            <a:spAutoFit/>
          </a:bodyPr>
          <a:lstStyle/>
          <a:p>
            <a:pPr marL="0" marR="0" algn="thaiDist"/>
            <a:r>
              <a:rPr lang="en-US" dirty="0">
                <a:solidFill>
                  <a:srgbClr val="00B0F0"/>
                </a:solidFill>
                <a:effectLst/>
                <a:latin typeface="Arial" panose="020B0604020202020204" pitchFamily="34" charset="0"/>
                <a:ea typeface="Times New Roman" panose="02020603050405020304" pitchFamily="18" charset="0"/>
              </a:rPr>
              <a:t>Let’s Practice. Load airline_unclean.csv to planes with </a:t>
            </a:r>
            <a:r>
              <a:rPr lang="en-US" dirty="0" err="1">
                <a:solidFill>
                  <a:srgbClr val="00B0F0"/>
                </a:solidFill>
                <a:effectLst/>
                <a:latin typeface="Arial" panose="020B0604020202020204" pitchFamily="34" charset="0"/>
                <a:ea typeface="Times New Roman" panose="02020603050405020304" pitchFamily="18" charset="0"/>
              </a:rPr>
              <a:t>index_col</a:t>
            </a:r>
            <a:r>
              <a:rPr lang="en-US" dirty="0">
                <a:solidFill>
                  <a:srgbClr val="00B0F0"/>
                </a:solidFill>
                <a:effectLst/>
                <a:latin typeface="Arial" panose="020B0604020202020204" pitchFamily="34" charset="0"/>
                <a:ea typeface="Times New Roman" panose="02020603050405020304" pitchFamily="18" charset="0"/>
              </a:rPr>
              <a:t> = 0 argument.</a:t>
            </a:r>
            <a:endParaRPr lang="en-US" dirty="0">
              <a:effectLst/>
              <a:latin typeface="Times New Roman" panose="02020603050405020304" pitchFamily="18" charset="0"/>
              <a:ea typeface="Times New Roman" panose="02020603050405020304" pitchFamily="18" charset="0"/>
            </a:endParaRPr>
          </a:p>
          <a:p>
            <a:pPr marL="342900" marR="0" lvl="0" indent="-342900">
              <a:buFont typeface="Arial" panose="020B0604020202020204" pitchFamily="34" charset="0"/>
              <a:buChar char="•"/>
            </a:pPr>
            <a:r>
              <a:rPr lang="en-US" sz="1800" dirty="0">
                <a:solidFill>
                  <a:srgbClr val="00B0F0"/>
                </a:solidFill>
                <a:effectLst/>
                <a:latin typeface="Arial" panose="020B0604020202020204" pitchFamily="34" charset="0"/>
                <a:ea typeface="Times New Roman" panose="02020603050405020304" pitchFamily="18" charset="0"/>
              </a:rPr>
              <a:t>Print the number of missing values in each column of the DataFrame.</a:t>
            </a:r>
            <a:endParaRPr lang="en-US" sz="2400" dirty="0">
              <a:effectLst/>
              <a:latin typeface="Times New Roman" panose="02020603050405020304" pitchFamily="18" charset="0"/>
              <a:ea typeface="Times New Roman" panose="02020603050405020304" pitchFamily="18" charset="0"/>
            </a:endParaRPr>
          </a:p>
          <a:p>
            <a:pPr marL="800100" lvl="1" indent="-342900">
              <a:buFont typeface="Wingdings" panose="05000000000000000000" pitchFamily="2" charset="2"/>
              <a:buChar char="ü"/>
            </a:pPr>
            <a:r>
              <a:rPr lang="en-US" dirty="0">
                <a:solidFill>
                  <a:srgbClr val="00B0F0"/>
                </a:solidFill>
                <a:effectLst/>
                <a:latin typeface="Arial" panose="020B0604020202020204" pitchFamily="34" charset="0"/>
                <a:ea typeface="Times New Roman" panose="02020603050405020304" pitchFamily="18" charset="0"/>
              </a:rPr>
              <a:t>Calculate how many observations five percent of the planes DataFrame is equal to.</a:t>
            </a:r>
            <a:endParaRPr lang="en-US" sz="2400" dirty="0">
              <a:effectLst/>
              <a:latin typeface="Times New Roman" panose="02020603050405020304" pitchFamily="18" charset="0"/>
              <a:ea typeface="Times New Roman" panose="02020603050405020304" pitchFamily="18" charset="0"/>
            </a:endParaRPr>
          </a:p>
          <a:p>
            <a:pPr marL="800100" lvl="1" indent="-342900">
              <a:buFont typeface="Wingdings" panose="05000000000000000000" pitchFamily="2" charset="2"/>
              <a:buChar char="ü"/>
            </a:pPr>
            <a:r>
              <a:rPr lang="en-US" dirty="0">
                <a:solidFill>
                  <a:srgbClr val="00B0F0"/>
                </a:solidFill>
                <a:effectLst/>
                <a:latin typeface="Arial" panose="020B0604020202020204" pitchFamily="34" charset="0"/>
                <a:ea typeface="Times New Roman" panose="02020603050405020304" pitchFamily="18" charset="0"/>
              </a:rPr>
              <a:t>Create </a:t>
            </a:r>
            <a:r>
              <a:rPr lang="en-US" dirty="0" err="1">
                <a:solidFill>
                  <a:srgbClr val="00B0F0"/>
                </a:solidFill>
                <a:effectLst/>
                <a:latin typeface="Arial" panose="020B0604020202020204" pitchFamily="34" charset="0"/>
                <a:ea typeface="Times New Roman" panose="02020603050405020304" pitchFamily="18" charset="0"/>
              </a:rPr>
              <a:t>cols_to_drop</a:t>
            </a:r>
            <a:r>
              <a:rPr lang="en-US" dirty="0">
                <a:solidFill>
                  <a:srgbClr val="00B0F0"/>
                </a:solidFill>
                <a:effectLst/>
                <a:latin typeface="Arial" panose="020B0604020202020204" pitchFamily="34" charset="0"/>
                <a:ea typeface="Times New Roman" panose="02020603050405020304" pitchFamily="18" charset="0"/>
              </a:rPr>
              <a:t> by applying </a:t>
            </a:r>
            <a:r>
              <a:rPr lang="en-US" dirty="0" err="1">
                <a:solidFill>
                  <a:srgbClr val="00B0F0"/>
                </a:solidFill>
                <a:effectLst/>
                <a:latin typeface="Arial" panose="020B0604020202020204" pitchFamily="34" charset="0"/>
                <a:ea typeface="Times New Roman" panose="02020603050405020304" pitchFamily="18" charset="0"/>
              </a:rPr>
              <a:t>boolean</a:t>
            </a:r>
            <a:r>
              <a:rPr lang="en-US" dirty="0">
                <a:solidFill>
                  <a:srgbClr val="00B0F0"/>
                </a:solidFill>
                <a:effectLst/>
                <a:latin typeface="Arial" panose="020B0604020202020204" pitchFamily="34" charset="0"/>
                <a:ea typeface="Times New Roman" panose="02020603050405020304" pitchFamily="18" charset="0"/>
              </a:rPr>
              <a:t> indexing to columns of the DataFrame with missing values less than or equal to the threshold.</a:t>
            </a:r>
            <a:endParaRPr lang="en-US" sz="2400" dirty="0">
              <a:effectLst/>
              <a:latin typeface="Times New Roman" panose="02020603050405020304" pitchFamily="18" charset="0"/>
              <a:ea typeface="Times New Roman" panose="02020603050405020304" pitchFamily="18" charset="0"/>
            </a:endParaRPr>
          </a:p>
          <a:p>
            <a:pPr marL="742950" lvl="1" indent="-285750">
              <a:buFont typeface="Wingdings" panose="05000000000000000000" pitchFamily="2" charset="2"/>
              <a:buChar char="ü"/>
            </a:pPr>
            <a:r>
              <a:rPr lang="en-US" dirty="0">
                <a:solidFill>
                  <a:srgbClr val="00B0F0"/>
                </a:solidFill>
                <a:effectLst/>
                <a:latin typeface="Arial" panose="020B0604020202020204" pitchFamily="34" charset="0"/>
                <a:ea typeface="Calibri" panose="020F0502020204030204" pitchFamily="34" charset="0"/>
              </a:rPr>
              <a:t>Use this filter to remove missing values and save the updated DataFrame.</a:t>
            </a:r>
            <a:r>
              <a:rPr lang="en-US" sz="2000" dirty="0">
                <a:effectLst/>
                <a:latin typeface="Calibri" panose="020F0502020204030204" pitchFamily="34" charset="0"/>
                <a:ea typeface="Calibri" panose="020F0502020204030204" pitchFamily="34" charset="0"/>
                <a:cs typeface="Cordia New" panose="020B0304020202020204" pitchFamily="34" charset="-34"/>
              </a:rPr>
              <a:t> </a:t>
            </a:r>
            <a:endParaRPr lang="en-US" dirty="0"/>
          </a:p>
        </p:txBody>
      </p:sp>
      <p:pic>
        <p:nvPicPr>
          <p:cNvPr id="5" name="Picture 4" descr="A picture containing text, font, screenshot, receipt&#10;&#10;Description automatically generated">
            <a:extLst>
              <a:ext uri="{FF2B5EF4-FFF2-40B4-BE49-F238E27FC236}">
                <a16:creationId xmlns:a16="http://schemas.microsoft.com/office/drawing/2014/main" id="{43738E98-8E27-5F42-49E5-D64FDDDEA8B3}"/>
              </a:ext>
            </a:extLst>
          </p:cNvPr>
          <p:cNvPicPr>
            <a:picLocks noChangeAspect="1"/>
          </p:cNvPicPr>
          <p:nvPr/>
        </p:nvPicPr>
        <p:blipFill>
          <a:blip r:embed="rId3"/>
          <a:stretch>
            <a:fillRect/>
          </a:stretch>
        </p:blipFill>
        <p:spPr>
          <a:xfrm>
            <a:off x="3376394" y="4901726"/>
            <a:ext cx="1539240" cy="1774190"/>
          </a:xfrm>
          <a:prstGeom prst="rect">
            <a:avLst/>
          </a:prstGeom>
        </p:spPr>
      </p:pic>
      <p:pic>
        <p:nvPicPr>
          <p:cNvPr id="6" name="Picture 5" descr="A picture containing text, font, screenshot, receipt&#10;&#10;Description automatically generated">
            <a:extLst>
              <a:ext uri="{FF2B5EF4-FFF2-40B4-BE49-F238E27FC236}">
                <a16:creationId xmlns:a16="http://schemas.microsoft.com/office/drawing/2014/main" id="{C980F60A-1803-EB89-BDC7-B18F0DC3D639}"/>
              </a:ext>
            </a:extLst>
          </p:cNvPr>
          <p:cNvPicPr>
            <a:picLocks noChangeAspect="1"/>
          </p:cNvPicPr>
          <p:nvPr/>
        </p:nvPicPr>
        <p:blipFill>
          <a:blip r:embed="rId4"/>
          <a:stretch>
            <a:fillRect/>
          </a:stretch>
        </p:blipFill>
        <p:spPr>
          <a:xfrm>
            <a:off x="7276368" y="4889063"/>
            <a:ext cx="1493520" cy="1732915"/>
          </a:xfrm>
          <a:prstGeom prst="rect">
            <a:avLst/>
          </a:prstGeom>
        </p:spPr>
      </p:pic>
    </p:spTree>
    <p:extLst>
      <p:ext uri="{BB962C8B-B14F-4D97-AF65-F5344CB8AC3E}">
        <p14:creationId xmlns:p14="http://schemas.microsoft.com/office/powerpoint/2010/main" val="2679813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B930F-3DC1-00C7-79CB-BD0A7C238CB4}"/>
              </a:ext>
            </a:extLst>
          </p:cNvPr>
          <p:cNvSpPr>
            <a:spLocks noGrp="1"/>
          </p:cNvSpPr>
          <p:nvPr>
            <p:ph type="title"/>
          </p:nvPr>
        </p:nvSpPr>
        <p:spPr/>
        <p:txBody>
          <a:bodyPr>
            <a:normAutofit/>
          </a:bodyPr>
          <a:lstStyle/>
          <a:p>
            <a:r>
              <a:rPr lang="en-US" dirty="0"/>
              <a:t>What is Exploration Data Analysis (EDA)</a:t>
            </a:r>
          </a:p>
        </p:txBody>
      </p:sp>
      <p:sp>
        <p:nvSpPr>
          <p:cNvPr id="3" name="Content Placeholder 2">
            <a:extLst>
              <a:ext uri="{FF2B5EF4-FFF2-40B4-BE49-F238E27FC236}">
                <a16:creationId xmlns:a16="http://schemas.microsoft.com/office/drawing/2014/main" id="{AEBABF74-E665-E12B-4B42-68860FFE1C26}"/>
              </a:ext>
            </a:extLst>
          </p:cNvPr>
          <p:cNvSpPr>
            <a:spLocks noGrp="1"/>
          </p:cNvSpPr>
          <p:nvPr>
            <p:ph idx="1"/>
          </p:nvPr>
        </p:nvSpPr>
        <p:spPr>
          <a:xfrm>
            <a:off x="838200" y="2011679"/>
            <a:ext cx="10515600" cy="4481195"/>
          </a:xfrm>
        </p:spPr>
        <p:txBody>
          <a:bodyPr>
            <a:normAutofit/>
          </a:bodyPr>
          <a:lstStyle/>
          <a:p>
            <a:r>
              <a:rPr lang="en-US" sz="1800" kern="0" dirty="0">
                <a:solidFill>
                  <a:srgbClr val="05192D"/>
                </a:solidFill>
                <a:effectLst/>
                <a:latin typeface="Arial" panose="020B0604020202020204" pitchFamily="34" charset="0"/>
                <a:ea typeface="Times New Roman" panose="02020603050405020304" pitchFamily="18" charset="0"/>
              </a:rPr>
              <a:t>Exploratory Data Analysis, or EDA for short, is the process of cleaning and reviewing data to derive insights such as descriptive statistics and correlation and generate hypotheses for experiments. EDA results often inform the next steps for the dataset, whether that be generating hypotheses, preparing the data for use in a machine learning model, or even throwing the data out and gathering new data!</a:t>
            </a:r>
          </a:p>
        </p:txBody>
      </p:sp>
      <p:pic>
        <p:nvPicPr>
          <p:cNvPr id="4" name="Picture 3" descr="A close-up of a book shelf&#10;&#10;Description automatically generated with low confidence">
            <a:extLst>
              <a:ext uri="{FF2B5EF4-FFF2-40B4-BE49-F238E27FC236}">
                <a16:creationId xmlns:a16="http://schemas.microsoft.com/office/drawing/2014/main" id="{B9D36389-5929-0686-15C0-B6E78596FC77}"/>
              </a:ext>
            </a:extLst>
          </p:cNvPr>
          <p:cNvPicPr>
            <a:picLocks noChangeAspect="1"/>
          </p:cNvPicPr>
          <p:nvPr/>
        </p:nvPicPr>
        <p:blipFill>
          <a:blip r:embed="rId2"/>
          <a:stretch>
            <a:fillRect/>
          </a:stretch>
        </p:blipFill>
        <p:spPr>
          <a:xfrm>
            <a:off x="1929674" y="3429000"/>
            <a:ext cx="8332652" cy="3247222"/>
          </a:xfrm>
          <a:prstGeom prst="rect">
            <a:avLst/>
          </a:prstGeom>
        </p:spPr>
      </p:pic>
    </p:spTree>
    <p:extLst>
      <p:ext uri="{BB962C8B-B14F-4D97-AF65-F5344CB8AC3E}">
        <p14:creationId xmlns:p14="http://schemas.microsoft.com/office/powerpoint/2010/main" val="797316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62C29F-35E3-A7F7-95B7-CD9169FD01BD}"/>
              </a:ext>
            </a:extLst>
          </p:cNvPr>
          <p:cNvSpPr txBox="1"/>
          <p:nvPr/>
        </p:nvSpPr>
        <p:spPr>
          <a:xfrm>
            <a:off x="437920" y="346485"/>
            <a:ext cx="11427246" cy="3416320"/>
          </a:xfrm>
          <a:prstGeom prst="rect">
            <a:avLst/>
          </a:prstGeom>
          <a:noFill/>
        </p:spPr>
        <p:txBody>
          <a:bodyPr wrap="square">
            <a:spAutoFit/>
          </a:bodyPr>
          <a:lstStyle/>
          <a:p>
            <a:r>
              <a:rPr lang="en-US" b="1" dirty="0"/>
              <a:t>Strategies for remaining missing data.</a:t>
            </a:r>
          </a:p>
          <a:p>
            <a:endParaRPr lang="en-US" dirty="0"/>
          </a:p>
          <a:p>
            <a:r>
              <a:rPr lang="en-US" dirty="0"/>
              <a:t>So far, the five percent rule has worked nicely for the planes dataset, eliminating missing values from nine out of 11 columns!</a:t>
            </a:r>
          </a:p>
          <a:p>
            <a:endParaRPr lang="en-US" dirty="0"/>
          </a:p>
          <a:p>
            <a:r>
              <a:rPr lang="en-US" dirty="0"/>
              <a:t>Now, you need to decide what to do with the "</a:t>
            </a:r>
            <a:r>
              <a:rPr lang="en-US" dirty="0" err="1"/>
              <a:t>Additional_Info</a:t>
            </a:r>
            <a:r>
              <a:rPr lang="en-US" dirty="0"/>
              <a:t>" and "Price" columns, which are missing 300 and 368 values respectively.</a:t>
            </a:r>
          </a:p>
          <a:p>
            <a:endParaRPr lang="en-US" dirty="0"/>
          </a:p>
          <a:p>
            <a:r>
              <a:rPr lang="en-US" dirty="0"/>
              <a:t>You'll first take a look at what "</a:t>
            </a:r>
            <a:r>
              <a:rPr lang="en-US" dirty="0" err="1"/>
              <a:t>Additional_Info</a:t>
            </a:r>
            <a:r>
              <a:rPr lang="en-US" dirty="0"/>
              <a:t>" contains, then visualize the price of plane tickets by different airlines.</a:t>
            </a:r>
          </a:p>
          <a:p>
            <a:endParaRPr lang="en-US" dirty="0"/>
          </a:p>
          <a:p>
            <a:r>
              <a:rPr lang="en-US" dirty="0"/>
              <a:t>Run the following code to create boxplot for Price by Airline, and to observe mean value.</a:t>
            </a:r>
          </a:p>
        </p:txBody>
      </p:sp>
      <p:sp>
        <p:nvSpPr>
          <p:cNvPr id="8" name="TextBox 7">
            <a:extLst>
              <a:ext uri="{FF2B5EF4-FFF2-40B4-BE49-F238E27FC236}">
                <a16:creationId xmlns:a16="http://schemas.microsoft.com/office/drawing/2014/main" id="{AA44D0FA-61A7-BD60-00BC-72E93EC5CBCA}"/>
              </a:ext>
            </a:extLst>
          </p:cNvPr>
          <p:cNvSpPr txBox="1"/>
          <p:nvPr/>
        </p:nvSpPr>
        <p:spPr>
          <a:xfrm>
            <a:off x="2156551" y="4007335"/>
            <a:ext cx="8441675" cy="2162130"/>
          </a:xfrm>
          <a:prstGeom prst="rect">
            <a:avLst/>
          </a:prstGeom>
          <a:solidFill>
            <a:schemeClr val="bg1">
              <a:lumMod val="95000"/>
            </a:schemeClr>
          </a:solidFill>
        </p:spPr>
        <p:txBody>
          <a:bodyPr wrap="square">
            <a:spAutoFit/>
          </a:bodyPr>
          <a:lstStyle/>
          <a:p>
            <a:pPr marL="0" marR="0">
              <a:lnSpc>
                <a:spcPts val="1575"/>
              </a:lnSpc>
              <a:spcAft>
                <a:spcPts val="800"/>
              </a:spcAft>
            </a:pPr>
            <a:r>
              <a:rPr lang="en-US" sz="1800" kern="0" dirty="0">
                <a:solidFill>
                  <a:schemeClr val="tx1">
                    <a:lumMod val="95000"/>
                    <a:lumOff val="5000"/>
                  </a:schemeClr>
                </a:solidFill>
                <a:effectLst/>
                <a:latin typeface="Courier New" panose="02070309020205020404" pitchFamily="49" charset="0"/>
                <a:ea typeface="Times New Roman" panose="02020603050405020304" pitchFamily="18" charset="0"/>
                <a:cs typeface="Cordia New" panose="020B0304020202020204" pitchFamily="34" charset="-34"/>
              </a:rPr>
              <a:t># Check the values of the </a:t>
            </a:r>
            <a:r>
              <a:rPr lang="en-US" sz="1800" kern="0" dirty="0" err="1">
                <a:solidFill>
                  <a:schemeClr val="tx1">
                    <a:lumMod val="95000"/>
                    <a:lumOff val="5000"/>
                  </a:schemeClr>
                </a:solidFill>
                <a:effectLst/>
                <a:latin typeface="Courier New" panose="02070309020205020404" pitchFamily="49" charset="0"/>
                <a:ea typeface="Times New Roman" panose="02020603050405020304" pitchFamily="18" charset="0"/>
                <a:cs typeface="Cordia New" panose="020B0304020202020204" pitchFamily="34" charset="-34"/>
              </a:rPr>
              <a:t>Additional_Info</a:t>
            </a:r>
            <a:r>
              <a:rPr lang="en-US" sz="1800" kern="0" dirty="0">
                <a:solidFill>
                  <a:schemeClr val="tx1">
                    <a:lumMod val="95000"/>
                    <a:lumOff val="5000"/>
                  </a:schemeClr>
                </a:solidFill>
                <a:effectLst/>
                <a:latin typeface="Courier New" panose="02070309020205020404" pitchFamily="49" charset="0"/>
                <a:ea typeface="Times New Roman" panose="02020603050405020304" pitchFamily="18" charset="0"/>
                <a:cs typeface="Cordia New" panose="020B0304020202020204" pitchFamily="34" charset="-34"/>
              </a:rPr>
              <a:t> column</a:t>
            </a:r>
            <a:endParaRPr lang="en-US" sz="1800" kern="100" dirty="0">
              <a:solidFill>
                <a:schemeClr val="tx1">
                  <a:lumMod val="95000"/>
                  <a:lumOff val="5000"/>
                </a:schemeClr>
              </a:solidFill>
              <a:effectLst/>
              <a:latin typeface="Calibri" panose="020F0502020204030204" pitchFamily="34" charset="0"/>
              <a:ea typeface="Calibri" panose="020F0502020204030204" pitchFamily="34" charset="0"/>
              <a:cs typeface="Cordia New" panose="020B0304020202020204" pitchFamily="34" charset="-34"/>
            </a:endParaRPr>
          </a:p>
          <a:p>
            <a:pPr marL="0" marR="0">
              <a:lnSpc>
                <a:spcPts val="1575"/>
              </a:lnSpc>
              <a:spcAft>
                <a:spcPts val="800"/>
              </a:spcAft>
            </a:pPr>
            <a:r>
              <a:rPr lang="en-US" sz="1800" kern="0" dirty="0">
                <a:solidFill>
                  <a:schemeClr val="tx1">
                    <a:lumMod val="95000"/>
                    <a:lumOff val="5000"/>
                  </a:schemeClr>
                </a:solidFill>
                <a:effectLst/>
                <a:latin typeface="Courier New" panose="02070309020205020404" pitchFamily="49" charset="0"/>
                <a:ea typeface="Times New Roman" panose="02020603050405020304" pitchFamily="18" charset="0"/>
                <a:cs typeface="Cordia New" panose="020B0304020202020204" pitchFamily="34" charset="-34"/>
              </a:rPr>
              <a:t>print(planes["</a:t>
            </a:r>
            <a:r>
              <a:rPr lang="en-US" sz="1800" kern="0" dirty="0" err="1">
                <a:solidFill>
                  <a:schemeClr val="tx1">
                    <a:lumMod val="95000"/>
                    <a:lumOff val="5000"/>
                  </a:schemeClr>
                </a:solidFill>
                <a:effectLst/>
                <a:latin typeface="Courier New" panose="02070309020205020404" pitchFamily="49" charset="0"/>
                <a:ea typeface="Times New Roman" panose="02020603050405020304" pitchFamily="18" charset="0"/>
                <a:cs typeface="Cordia New" panose="020B0304020202020204" pitchFamily="34" charset="-34"/>
              </a:rPr>
              <a:t>Additional_Info</a:t>
            </a:r>
            <a:r>
              <a:rPr lang="en-US" sz="1800" kern="0" dirty="0">
                <a:solidFill>
                  <a:schemeClr val="tx1">
                    <a:lumMod val="95000"/>
                    <a:lumOff val="5000"/>
                  </a:schemeClr>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800" kern="0" dirty="0" err="1">
                <a:solidFill>
                  <a:schemeClr val="tx1">
                    <a:lumMod val="95000"/>
                    <a:lumOff val="5000"/>
                  </a:schemeClr>
                </a:solidFill>
                <a:effectLst/>
                <a:latin typeface="Courier New" panose="02070309020205020404" pitchFamily="49" charset="0"/>
                <a:ea typeface="Times New Roman" panose="02020603050405020304" pitchFamily="18" charset="0"/>
                <a:cs typeface="Cordia New" panose="020B0304020202020204" pitchFamily="34" charset="-34"/>
              </a:rPr>
              <a:t>value_counts</a:t>
            </a:r>
            <a:r>
              <a:rPr lang="en-US" sz="1800" kern="0" dirty="0">
                <a:solidFill>
                  <a:schemeClr val="tx1">
                    <a:lumMod val="95000"/>
                    <a:lumOff val="5000"/>
                  </a:schemeClr>
                </a:solidFill>
                <a:effectLst/>
                <a:latin typeface="Courier New" panose="02070309020205020404" pitchFamily="49" charset="0"/>
                <a:ea typeface="Times New Roman" panose="02020603050405020304" pitchFamily="18" charset="0"/>
                <a:cs typeface="Cordia New" panose="020B0304020202020204" pitchFamily="34" charset="-34"/>
              </a:rPr>
              <a:t>())</a:t>
            </a:r>
            <a:endParaRPr lang="en-US" sz="1800" kern="100" dirty="0">
              <a:solidFill>
                <a:schemeClr val="tx1">
                  <a:lumMod val="95000"/>
                  <a:lumOff val="5000"/>
                </a:schemeClr>
              </a:solidFill>
              <a:effectLst/>
              <a:latin typeface="Calibri" panose="020F0502020204030204" pitchFamily="34" charset="0"/>
              <a:ea typeface="Calibri" panose="020F0502020204030204" pitchFamily="34" charset="0"/>
              <a:cs typeface="Cordia New" panose="020B0304020202020204" pitchFamily="34" charset="-34"/>
            </a:endParaRPr>
          </a:p>
          <a:p>
            <a:pPr marL="0" marR="0">
              <a:lnSpc>
                <a:spcPts val="1575"/>
              </a:lnSpc>
              <a:spcAft>
                <a:spcPts val="800"/>
              </a:spcAft>
            </a:pPr>
            <a:r>
              <a:rPr lang="en-US" sz="1800" kern="0" dirty="0">
                <a:solidFill>
                  <a:schemeClr val="tx1">
                    <a:lumMod val="95000"/>
                    <a:lumOff val="5000"/>
                  </a:schemeClr>
                </a:solidFill>
                <a:effectLst/>
                <a:latin typeface="Courier New" panose="02070309020205020404" pitchFamily="49" charset="0"/>
                <a:ea typeface="Times New Roman" panose="02020603050405020304" pitchFamily="18" charset="0"/>
                <a:cs typeface="Cordia New" panose="020B0304020202020204" pitchFamily="34" charset="-34"/>
              </a:rPr>
              <a:t> </a:t>
            </a:r>
            <a:endParaRPr lang="en-US" sz="1800" kern="100" dirty="0">
              <a:solidFill>
                <a:schemeClr val="tx1">
                  <a:lumMod val="95000"/>
                  <a:lumOff val="5000"/>
                </a:schemeClr>
              </a:solidFill>
              <a:effectLst/>
              <a:latin typeface="Calibri" panose="020F0502020204030204" pitchFamily="34" charset="0"/>
              <a:ea typeface="Calibri" panose="020F0502020204030204" pitchFamily="34" charset="0"/>
              <a:cs typeface="Cordia New" panose="020B0304020202020204" pitchFamily="34" charset="-34"/>
            </a:endParaRPr>
          </a:p>
          <a:p>
            <a:pPr marL="0" marR="0">
              <a:lnSpc>
                <a:spcPts val="1575"/>
              </a:lnSpc>
              <a:spcAft>
                <a:spcPts val="800"/>
              </a:spcAft>
            </a:pPr>
            <a:r>
              <a:rPr lang="en-US" sz="1800" kern="0" dirty="0">
                <a:solidFill>
                  <a:schemeClr val="tx1">
                    <a:lumMod val="95000"/>
                    <a:lumOff val="5000"/>
                  </a:schemeClr>
                </a:solidFill>
                <a:effectLst/>
                <a:latin typeface="Courier New" panose="02070309020205020404" pitchFamily="49" charset="0"/>
                <a:ea typeface="Times New Roman" panose="02020603050405020304" pitchFamily="18" charset="0"/>
                <a:cs typeface="Cordia New" panose="020B0304020202020204" pitchFamily="34" charset="-34"/>
              </a:rPr>
              <a:t># Create a box plot of Price by Airline</a:t>
            </a:r>
            <a:endParaRPr lang="en-US" sz="1800" kern="100" dirty="0">
              <a:solidFill>
                <a:schemeClr val="tx1">
                  <a:lumMod val="95000"/>
                  <a:lumOff val="5000"/>
                </a:schemeClr>
              </a:solidFill>
              <a:effectLst/>
              <a:latin typeface="Calibri" panose="020F0502020204030204" pitchFamily="34" charset="0"/>
              <a:ea typeface="Calibri" panose="020F0502020204030204" pitchFamily="34" charset="0"/>
              <a:cs typeface="Cordia New" panose="020B0304020202020204" pitchFamily="34" charset="-34"/>
            </a:endParaRPr>
          </a:p>
          <a:p>
            <a:pPr marL="0" marR="0">
              <a:lnSpc>
                <a:spcPts val="1575"/>
              </a:lnSpc>
              <a:spcAft>
                <a:spcPts val="800"/>
              </a:spcAft>
            </a:pPr>
            <a:r>
              <a:rPr lang="en-US" sz="1800" kern="0" dirty="0" err="1">
                <a:solidFill>
                  <a:schemeClr val="tx1">
                    <a:lumMod val="95000"/>
                    <a:lumOff val="5000"/>
                  </a:schemeClr>
                </a:solidFill>
                <a:effectLst/>
                <a:latin typeface="Courier New" panose="02070309020205020404" pitchFamily="49" charset="0"/>
                <a:ea typeface="Times New Roman" panose="02020603050405020304" pitchFamily="18" charset="0"/>
                <a:cs typeface="Cordia New" panose="020B0304020202020204" pitchFamily="34" charset="-34"/>
              </a:rPr>
              <a:t>sns.boxplot</a:t>
            </a:r>
            <a:r>
              <a:rPr lang="en-US" sz="1800" kern="0" dirty="0">
                <a:solidFill>
                  <a:schemeClr val="tx1">
                    <a:lumMod val="95000"/>
                    <a:lumOff val="5000"/>
                  </a:schemeClr>
                </a:solidFill>
                <a:effectLst/>
                <a:latin typeface="Courier New" panose="02070309020205020404" pitchFamily="49" charset="0"/>
                <a:ea typeface="Times New Roman" panose="02020603050405020304" pitchFamily="18" charset="0"/>
                <a:cs typeface="Cordia New" panose="020B0304020202020204" pitchFamily="34" charset="-34"/>
              </a:rPr>
              <a:t>(data=planes, x='Airline', y='Price')</a:t>
            </a:r>
            <a:endParaRPr lang="en-US" sz="1800" kern="100" dirty="0">
              <a:solidFill>
                <a:schemeClr val="tx1">
                  <a:lumMod val="95000"/>
                  <a:lumOff val="5000"/>
                </a:schemeClr>
              </a:solidFill>
              <a:effectLst/>
              <a:latin typeface="Calibri" panose="020F0502020204030204" pitchFamily="34" charset="0"/>
              <a:ea typeface="Calibri" panose="020F0502020204030204" pitchFamily="34" charset="0"/>
              <a:cs typeface="Cordia New" panose="020B0304020202020204" pitchFamily="34" charset="-34"/>
            </a:endParaRPr>
          </a:p>
          <a:p>
            <a:pPr marL="0" marR="0">
              <a:lnSpc>
                <a:spcPts val="1575"/>
              </a:lnSpc>
              <a:spcAft>
                <a:spcPts val="800"/>
              </a:spcAft>
            </a:pPr>
            <a:r>
              <a:rPr lang="en-US" sz="1800" kern="0" dirty="0" err="1">
                <a:solidFill>
                  <a:schemeClr val="tx1">
                    <a:lumMod val="95000"/>
                    <a:lumOff val="5000"/>
                  </a:schemeClr>
                </a:solidFill>
                <a:effectLst/>
                <a:latin typeface="Courier New" panose="02070309020205020404" pitchFamily="49" charset="0"/>
                <a:ea typeface="Times New Roman" panose="02020603050405020304" pitchFamily="18" charset="0"/>
                <a:cs typeface="Cordia New" panose="020B0304020202020204" pitchFamily="34" charset="-34"/>
              </a:rPr>
              <a:t>sns.set</a:t>
            </a:r>
            <a:r>
              <a:rPr lang="en-US" sz="1800" kern="0" dirty="0">
                <a:solidFill>
                  <a:schemeClr val="tx1">
                    <a:lumMod val="95000"/>
                    <a:lumOff val="5000"/>
                  </a:schemeClr>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800" kern="0" dirty="0" err="1">
                <a:solidFill>
                  <a:schemeClr val="tx1">
                    <a:lumMod val="95000"/>
                    <a:lumOff val="5000"/>
                  </a:schemeClr>
                </a:solidFill>
                <a:effectLst/>
                <a:latin typeface="Courier New" panose="02070309020205020404" pitchFamily="49" charset="0"/>
                <a:ea typeface="Times New Roman" panose="02020603050405020304" pitchFamily="18" charset="0"/>
                <a:cs typeface="Cordia New" panose="020B0304020202020204" pitchFamily="34" charset="-34"/>
              </a:rPr>
              <a:t>rc</a:t>
            </a:r>
            <a:r>
              <a:rPr lang="en-US" sz="1800" kern="0" dirty="0">
                <a:solidFill>
                  <a:schemeClr val="tx1">
                    <a:lumMod val="95000"/>
                    <a:lumOff val="5000"/>
                  </a:schemeClr>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800" kern="0" dirty="0" err="1">
                <a:solidFill>
                  <a:schemeClr val="tx1">
                    <a:lumMod val="95000"/>
                    <a:lumOff val="5000"/>
                  </a:schemeClr>
                </a:solidFill>
                <a:effectLst/>
                <a:latin typeface="Courier New" panose="02070309020205020404" pitchFamily="49" charset="0"/>
                <a:ea typeface="Times New Roman" panose="02020603050405020304" pitchFamily="18" charset="0"/>
                <a:cs typeface="Cordia New" panose="020B0304020202020204" pitchFamily="34" charset="-34"/>
              </a:rPr>
              <a:t>figure.figsize</a:t>
            </a:r>
            <a:r>
              <a:rPr lang="en-US" sz="1800" kern="0" dirty="0">
                <a:solidFill>
                  <a:schemeClr val="tx1">
                    <a:lumMod val="95000"/>
                    <a:lumOff val="5000"/>
                  </a:schemeClr>
                </a:solidFill>
                <a:effectLst/>
                <a:latin typeface="Courier New" panose="02070309020205020404" pitchFamily="49" charset="0"/>
                <a:ea typeface="Times New Roman" panose="02020603050405020304" pitchFamily="18" charset="0"/>
                <a:cs typeface="Cordia New" panose="020B0304020202020204" pitchFamily="34" charset="-34"/>
              </a:rPr>
              <a:t>":(8, 6)}) #width=8, #height=6</a:t>
            </a:r>
            <a:endParaRPr lang="en-US" sz="1800" kern="100" dirty="0">
              <a:solidFill>
                <a:schemeClr val="tx1">
                  <a:lumMod val="95000"/>
                  <a:lumOff val="5000"/>
                </a:schemeClr>
              </a:solidFill>
              <a:effectLst/>
              <a:latin typeface="Calibri" panose="020F0502020204030204" pitchFamily="34" charset="0"/>
              <a:ea typeface="Calibri" panose="020F0502020204030204" pitchFamily="34" charset="0"/>
              <a:cs typeface="Cordia New" panose="020B0304020202020204" pitchFamily="34" charset="-34"/>
            </a:endParaRPr>
          </a:p>
          <a:p>
            <a:pPr marL="0" marR="0">
              <a:lnSpc>
                <a:spcPts val="1575"/>
              </a:lnSpc>
              <a:spcAft>
                <a:spcPts val="800"/>
              </a:spcAft>
            </a:pPr>
            <a:r>
              <a:rPr lang="en-US" sz="1800" kern="0" dirty="0" err="1">
                <a:solidFill>
                  <a:schemeClr val="tx1">
                    <a:lumMod val="95000"/>
                    <a:lumOff val="5000"/>
                  </a:schemeClr>
                </a:solidFill>
                <a:effectLst/>
                <a:latin typeface="Courier New" panose="02070309020205020404" pitchFamily="49" charset="0"/>
                <a:ea typeface="Times New Roman" panose="02020603050405020304" pitchFamily="18" charset="0"/>
                <a:cs typeface="Cordia New" panose="020B0304020202020204" pitchFamily="34" charset="-34"/>
              </a:rPr>
              <a:t>plt.show</a:t>
            </a:r>
            <a:r>
              <a:rPr lang="en-US" sz="1800" kern="0" dirty="0">
                <a:solidFill>
                  <a:schemeClr val="tx1">
                    <a:lumMod val="95000"/>
                    <a:lumOff val="5000"/>
                  </a:schemeClr>
                </a:solidFill>
                <a:effectLst/>
                <a:latin typeface="Courier New" panose="02070309020205020404" pitchFamily="49" charset="0"/>
                <a:ea typeface="Times New Roman" panose="02020603050405020304" pitchFamily="18" charset="0"/>
                <a:cs typeface="Cordia New" panose="020B0304020202020204" pitchFamily="34" charset="-34"/>
              </a:rPr>
              <a:t>()</a:t>
            </a:r>
            <a:endParaRPr lang="en-US" sz="1800" kern="100" dirty="0">
              <a:solidFill>
                <a:schemeClr val="tx1">
                  <a:lumMod val="95000"/>
                  <a:lumOff val="5000"/>
                </a:schemeClr>
              </a:solidFill>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797278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diagram, screenshot, text&#10;&#10;Description automatically generated">
            <a:extLst>
              <a:ext uri="{FF2B5EF4-FFF2-40B4-BE49-F238E27FC236}">
                <a16:creationId xmlns:a16="http://schemas.microsoft.com/office/drawing/2014/main" id="{F9630B2E-E7A8-0793-188D-45F6B3FDF765}"/>
              </a:ext>
            </a:extLst>
          </p:cNvPr>
          <p:cNvPicPr>
            <a:picLocks noChangeAspect="1"/>
          </p:cNvPicPr>
          <p:nvPr/>
        </p:nvPicPr>
        <p:blipFill>
          <a:blip r:embed="rId2"/>
          <a:stretch>
            <a:fillRect/>
          </a:stretch>
        </p:blipFill>
        <p:spPr>
          <a:xfrm>
            <a:off x="2699201" y="80758"/>
            <a:ext cx="6793597" cy="5223663"/>
          </a:xfrm>
          <a:prstGeom prst="rect">
            <a:avLst/>
          </a:prstGeom>
        </p:spPr>
      </p:pic>
      <p:sp>
        <p:nvSpPr>
          <p:cNvPr id="3" name="Rectangle 1">
            <a:extLst>
              <a:ext uri="{FF2B5EF4-FFF2-40B4-BE49-F238E27FC236}">
                <a16:creationId xmlns:a16="http://schemas.microsoft.com/office/drawing/2014/main" id="{8483029F-7428-7396-AB58-E95A4E9FC474}"/>
              </a:ext>
            </a:extLst>
          </p:cNvPr>
          <p:cNvSpPr>
            <a:spLocks noChangeArrowheads="1"/>
          </p:cNvSpPr>
          <p:nvPr/>
        </p:nvSpPr>
        <p:spPr bwMode="auto">
          <a:xfrm>
            <a:off x="1916935" y="5304421"/>
            <a:ext cx="9683826" cy="14619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5192D"/>
                </a:solidFill>
                <a:effectLst/>
                <a:ea typeface="Times New Roman" panose="02020603050405020304" pitchFamily="18" charset="0"/>
                <a:cs typeface="Arial" panose="020B0604020202020204" pitchFamily="34" charset="0"/>
              </a:rPr>
              <a:t>Question</a:t>
            </a:r>
            <a:endParaRPr kumimoji="0" lang="en-US" altLang="en-US" sz="20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Angsana New" panose="02020603050405020304" pitchFamily="18" charset="-34"/>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5192D"/>
                </a:solidFill>
                <a:effectLst/>
                <a:ea typeface="Times New Roman" panose="02020603050405020304" pitchFamily="18" charset="0"/>
                <a:cs typeface="Arial" panose="020B0604020202020204" pitchFamily="34" charset="0"/>
              </a:rPr>
              <a:t>How should you deal with the missing values in</a:t>
            </a:r>
            <a:r>
              <a:rPr kumimoji="0" lang="en-US" altLang="en-US" sz="1400" b="0" i="0" u="none" strike="noStrike" cap="none" normalizeH="0" baseline="0" dirty="0">
                <a:ln>
                  <a:noFill/>
                </a:ln>
                <a:solidFill>
                  <a:srgbClr val="05192D"/>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200" b="0" i="0" u="none" strike="noStrike" cap="none" normalizeH="0" baseline="0" dirty="0">
                <a:ln>
                  <a:noFill/>
                </a:ln>
                <a:solidFill>
                  <a:srgbClr val="05192D"/>
                </a:solidFill>
                <a:effectLst/>
                <a:latin typeface="Arial Unicode MS"/>
                <a:ea typeface="Calibri" panose="020F0502020204030204" pitchFamily="34" charset="0"/>
                <a:cs typeface="Courier New" panose="02070309020205020404" pitchFamily="49" charset="0"/>
              </a:rPr>
              <a:t>"</a:t>
            </a:r>
            <a:r>
              <a:rPr kumimoji="0" lang="en-US" altLang="en-US" sz="1200" b="0" i="0" u="none" strike="noStrike" cap="none" normalizeH="0" baseline="0" dirty="0" err="1">
                <a:ln>
                  <a:noFill/>
                </a:ln>
                <a:solidFill>
                  <a:srgbClr val="05192D"/>
                </a:solidFill>
                <a:effectLst/>
                <a:latin typeface="Arial Unicode MS"/>
                <a:ea typeface="Calibri" panose="020F0502020204030204" pitchFamily="34" charset="0"/>
                <a:cs typeface="Courier New" panose="02070309020205020404" pitchFamily="49" charset="0"/>
              </a:rPr>
              <a:t>Additional_Info</a:t>
            </a:r>
            <a:r>
              <a:rPr kumimoji="0" lang="en-US" altLang="en-US" sz="1200" b="0" i="0" u="none" strike="noStrike" cap="none" normalizeH="0" baseline="0" dirty="0">
                <a:ln>
                  <a:noFill/>
                </a:ln>
                <a:solidFill>
                  <a:srgbClr val="05192D"/>
                </a:solidFill>
                <a:effectLst/>
                <a:latin typeface="Arial Unicode MS"/>
                <a:ea typeface="Calibri" panose="020F0502020204030204" pitchFamily="34" charset="0"/>
                <a:cs typeface="Courier New" panose="02070309020205020404" pitchFamily="49" charset="0"/>
              </a:rPr>
              <a:t>"</a:t>
            </a:r>
            <a:r>
              <a:rPr kumimoji="0" lang="en-US" altLang="en-US" sz="1400" b="0" i="0" u="none" strike="noStrike" cap="none" normalizeH="0" baseline="0" dirty="0">
                <a:ln>
                  <a:noFill/>
                </a:ln>
                <a:solidFill>
                  <a:srgbClr val="05192D"/>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400" b="0" i="0" u="none" strike="noStrike" cap="none" normalizeH="0" baseline="0" dirty="0">
                <a:ln>
                  <a:noFill/>
                </a:ln>
                <a:solidFill>
                  <a:srgbClr val="05192D"/>
                </a:solidFill>
                <a:effectLst/>
                <a:ea typeface="Times New Roman" panose="02020603050405020304" pitchFamily="18" charset="0"/>
                <a:cs typeface="Arial" panose="020B0604020202020204" pitchFamily="34" charset="0"/>
              </a:rPr>
              <a:t>and</a:t>
            </a:r>
            <a:r>
              <a:rPr kumimoji="0" lang="en-US" altLang="en-US" sz="1400" b="0" i="0" u="none" strike="noStrike" cap="none" normalizeH="0" baseline="0" dirty="0">
                <a:ln>
                  <a:noFill/>
                </a:ln>
                <a:solidFill>
                  <a:srgbClr val="05192D"/>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200" b="0" i="0" u="none" strike="noStrike" cap="none" normalizeH="0" baseline="0" dirty="0">
                <a:ln>
                  <a:noFill/>
                </a:ln>
                <a:solidFill>
                  <a:srgbClr val="05192D"/>
                </a:solidFill>
                <a:effectLst/>
                <a:latin typeface="Arial Unicode MS"/>
                <a:ea typeface="Calibri" panose="020F0502020204030204" pitchFamily="34" charset="0"/>
                <a:cs typeface="Courier New" panose="02070309020205020404" pitchFamily="49" charset="0"/>
              </a:rPr>
              <a:t>"Price"</a:t>
            </a:r>
            <a:r>
              <a:rPr kumimoji="0" lang="en-US" altLang="en-US" sz="14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800100" lvl="1" indent="-342900">
              <a:buFont typeface="+mj-lt"/>
              <a:buAutoNum type="arabicPeriod"/>
            </a:pPr>
            <a:r>
              <a:rPr kumimoji="0" lang="en-US" altLang="en-US" sz="14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Remove the “</a:t>
            </a:r>
            <a:r>
              <a:rPr kumimoji="0" lang="en-US" altLang="en-US" sz="1400"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Additional_Info</a:t>
            </a:r>
            <a:r>
              <a:rPr kumimoji="0" lang="en-US" altLang="en-US" sz="14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column and impute the mean for missing values of “Price”</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800100" lvl="1" indent="-342900">
              <a:buFont typeface="+mj-lt"/>
              <a:buAutoNum type="arabicPeriod"/>
            </a:pPr>
            <a:r>
              <a:rPr kumimoji="0" lang="en-US" altLang="en-US" sz="14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Remove “No info” values from “</a:t>
            </a:r>
            <a:r>
              <a:rPr kumimoji="0" lang="en-US" altLang="en-US" sz="1400"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Additional_Info</a:t>
            </a:r>
            <a:r>
              <a:rPr kumimoji="0" lang="en-US" altLang="en-US" sz="14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and impute the median for missing values of “Price”</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800100" lvl="1" indent="-342900">
              <a:buFont typeface="+mj-lt"/>
              <a:buAutoNum type="arabicPeriod"/>
            </a:pPr>
            <a:r>
              <a:rPr kumimoji="0" lang="en-US" altLang="en-US" sz="14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Remove the “</a:t>
            </a:r>
            <a:r>
              <a:rPr kumimoji="0" lang="en-US" altLang="en-US" sz="1400"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Additional_Info</a:t>
            </a:r>
            <a:r>
              <a:rPr kumimoji="0" lang="en-US" altLang="en-US" sz="14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column and impute the mean by “Airline” for missing values of “Price”</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800100" lvl="1" indent="-342900">
              <a:buFont typeface="+mj-lt"/>
              <a:buAutoNum type="arabicPeriod"/>
            </a:pPr>
            <a:r>
              <a:rPr kumimoji="0" lang="en-US" altLang="en-US" sz="14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Remove the “</a:t>
            </a:r>
            <a:r>
              <a:rPr kumimoji="0" lang="en-US" altLang="en-US" sz="1400"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Additional_Info</a:t>
            </a:r>
            <a:r>
              <a:rPr kumimoji="0" lang="en-US" altLang="en-US" sz="14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column and impute the median by “Airline” for missing values of “Price”</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87570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FAA6F-798E-633E-DE29-D879C62284E4}"/>
              </a:ext>
            </a:extLst>
          </p:cNvPr>
          <p:cNvSpPr txBox="1"/>
          <p:nvPr/>
        </p:nvSpPr>
        <p:spPr>
          <a:xfrm>
            <a:off x="371818" y="552676"/>
            <a:ext cx="11416229" cy="369332"/>
          </a:xfrm>
          <a:prstGeom prst="rect">
            <a:avLst/>
          </a:prstGeom>
          <a:noFill/>
        </p:spPr>
        <p:txBody>
          <a:bodyPr wrap="square">
            <a:spAutoFit/>
          </a:bodyPr>
          <a:lstStyle/>
          <a:p>
            <a:pPr marL="0" marR="0" algn="ctr"/>
            <a:r>
              <a:rPr lang="en-US" sz="1800" dirty="0">
                <a:solidFill>
                  <a:srgbClr val="05192D"/>
                </a:solidFill>
                <a:effectLst/>
                <a:latin typeface="Arial" panose="020B0604020202020204" pitchFamily="34" charset="0"/>
                <a:ea typeface="Times New Roman" panose="02020603050405020304" pitchFamily="18" charset="0"/>
              </a:rPr>
              <a:t>Let’s drop the “</a:t>
            </a:r>
            <a:r>
              <a:rPr lang="en-US" sz="1800" dirty="0" err="1">
                <a:solidFill>
                  <a:srgbClr val="05192D"/>
                </a:solidFill>
                <a:effectLst/>
                <a:latin typeface="Arial" panose="020B0604020202020204" pitchFamily="34" charset="0"/>
                <a:ea typeface="Times New Roman" panose="02020603050405020304" pitchFamily="18" charset="0"/>
              </a:rPr>
              <a:t>Additional_Info</a:t>
            </a:r>
            <a:r>
              <a:rPr lang="en-US" sz="1800" dirty="0">
                <a:solidFill>
                  <a:srgbClr val="05192D"/>
                </a:solidFill>
                <a:effectLst/>
                <a:latin typeface="Arial" panose="020B0604020202020204" pitchFamily="34" charset="0"/>
                <a:ea typeface="Times New Roman" panose="02020603050405020304" pitchFamily="18" charset="0"/>
              </a:rPr>
              <a:t>” column, with  </a:t>
            </a:r>
            <a:r>
              <a:rPr lang="en-US" sz="1800" b="1" dirty="0">
                <a:solidFill>
                  <a:srgbClr val="FF0000"/>
                </a:solidFill>
                <a:effectLst/>
                <a:latin typeface="Arial" panose="020B0604020202020204" pitchFamily="34" charset="0"/>
                <a:ea typeface="Times New Roman" panose="02020603050405020304" pitchFamily="18" charset="0"/>
              </a:rPr>
              <a:t>planes = </a:t>
            </a:r>
            <a:r>
              <a:rPr lang="en-US" sz="1800" b="1" dirty="0" err="1">
                <a:solidFill>
                  <a:srgbClr val="FF0000"/>
                </a:solidFill>
                <a:effectLst/>
                <a:latin typeface="Arial" panose="020B0604020202020204" pitchFamily="34" charset="0"/>
                <a:ea typeface="Times New Roman" panose="02020603050405020304" pitchFamily="18" charset="0"/>
              </a:rPr>
              <a:t>planes.drop</a:t>
            </a:r>
            <a:r>
              <a:rPr lang="en-US" sz="1800" b="1" dirty="0">
                <a:solidFill>
                  <a:srgbClr val="FF0000"/>
                </a:solidFill>
                <a:effectLst/>
                <a:latin typeface="Arial" panose="020B0604020202020204" pitchFamily="34" charset="0"/>
                <a:ea typeface="Times New Roman" panose="02020603050405020304" pitchFamily="18" charset="0"/>
              </a:rPr>
              <a:t>(columns = ['</a:t>
            </a:r>
            <a:r>
              <a:rPr lang="en-US" sz="1800" b="1" dirty="0" err="1">
                <a:solidFill>
                  <a:srgbClr val="FF0000"/>
                </a:solidFill>
                <a:effectLst/>
                <a:latin typeface="Arial" panose="020B0604020202020204" pitchFamily="34" charset="0"/>
                <a:ea typeface="Times New Roman" panose="02020603050405020304" pitchFamily="18" charset="0"/>
              </a:rPr>
              <a:t>Additional_Info</a:t>
            </a:r>
            <a:r>
              <a:rPr lang="en-US" sz="1800" b="1" dirty="0">
                <a:solidFill>
                  <a:srgbClr val="FF0000"/>
                </a:solidFill>
                <a:effectLst/>
                <a:latin typeface="Arial" panose="020B0604020202020204" pitchFamily="34"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E95920DB-7158-8ECB-9BF7-F0F8A3CB7283}"/>
              </a:ext>
            </a:extLst>
          </p:cNvPr>
          <p:cNvSpPr txBox="1"/>
          <p:nvPr/>
        </p:nvSpPr>
        <p:spPr>
          <a:xfrm>
            <a:off x="850594" y="1805927"/>
            <a:ext cx="10490812" cy="1623073"/>
          </a:xfrm>
          <a:prstGeom prst="rect">
            <a:avLst/>
          </a:prstGeom>
          <a:noFill/>
        </p:spPr>
        <p:txBody>
          <a:bodyPr wrap="square">
            <a:spAutoFit/>
          </a:bodyPr>
          <a:lstStyle/>
          <a:p>
            <a:pPr marR="0" lvl="0"/>
            <a:r>
              <a:rPr lang="en-US" sz="1800" b="1" dirty="0">
                <a:solidFill>
                  <a:srgbClr val="00B0F0"/>
                </a:solidFill>
                <a:effectLst/>
                <a:latin typeface="Arial" panose="020B0604020202020204" pitchFamily="34" charset="0"/>
                <a:ea typeface="Times New Roman" panose="02020603050405020304" pitchFamily="18" charset="0"/>
              </a:rPr>
              <a:t>Group </a:t>
            </a:r>
            <a:r>
              <a:rPr lang="en-US" sz="1400" b="1" dirty="0">
                <a:solidFill>
                  <a:srgbClr val="00B0F0"/>
                </a:solidFill>
                <a:effectLst/>
                <a:latin typeface="Courier New" panose="02070309020205020404" pitchFamily="49" charset="0"/>
                <a:ea typeface="Times New Roman" panose="02020603050405020304" pitchFamily="18" charset="0"/>
              </a:rPr>
              <a:t>planes</a:t>
            </a:r>
            <a:r>
              <a:rPr lang="en-US" sz="1800" b="1" dirty="0">
                <a:solidFill>
                  <a:srgbClr val="00B0F0"/>
                </a:solidFill>
                <a:effectLst/>
                <a:latin typeface="Arial" panose="020B0604020202020204" pitchFamily="34" charset="0"/>
                <a:ea typeface="Times New Roman" panose="02020603050405020304" pitchFamily="18" charset="0"/>
              </a:rPr>
              <a:t> by airline and calculate the median price.</a:t>
            </a:r>
            <a:endParaRPr lang="en-US" sz="2400" dirty="0">
              <a:effectLst/>
              <a:latin typeface="Times New Roman" panose="02020603050405020304" pitchFamily="18" charset="0"/>
              <a:ea typeface="Times New Roman" panose="02020603050405020304" pitchFamily="18" charset="0"/>
            </a:endParaRPr>
          </a:p>
          <a:p>
            <a:pPr marL="742950" marR="0" indent="-285750">
              <a:buFont typeface="Arial" panose="020B0604020202020204" pitchFamily="34" charset="0"/>
              <a:buChar char="•"/>
            </a:pPr>
            <a:r>
              <a:rPr lang="en-US" sz="1800" b="1" dirty="0">
                <a:solidFill>
                  <a:srgbClr val="00B0F0"/>
                </a:solidFill>
                <a:effectLst/>
                <a:latin typeface="Arial" panose="020B0604020202020204" pitchFamily="34" charset="0"/>
                <a:ea typeface="Times New Roman" panose="02020603050405020304" pitchFamily="18" charset="0"/>
              </a:rPr>
              <a:t>Convert the grouped median prices to a dictionary.</a:t>
            </a:r>
            <a:endParaRPr lang="en-US" sz="2400" dirty="0">
              <a:effectLst/>
              <a:latin typeface="Times New Roman" panose="02020603050405020304" pitchFamily="18" charset="0"/>
              <a:ea typeface="Times New Roman" panose="02020603050405020304" pitchFamily="18" charset="0"/>
            </a:endParaRPr>
          </a:p>
          <a:p>
            <a:pPr marL="742950" marR="0" indent="-285750">
              <a:lnSpc>
                <a:spcPct val="107000"/>
              </a:lnSpc>
              <a:spcAft>
                <a:spcPts val="800"/>
              </a:spcAft>
              <a:buFont typeface="Arial" panose="020B0604020202020204" pitchFamily="34" charset="0"/>
              <a:buChar char="•"/>
            </a:pPr>
            <a:r>
              <a:rPr lang="en-US" sz="1800" b="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Conditionally impute missing values for </a:t>
            </a:r>
            <a:r>
              <a:rPr lang="en-US" sz="1400" b="1"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"Price"</a:t>
            </a:r>
            <a:r>
              <a:rPr lang="en-US" sz="1800" b="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by mapping values in the </a:t>
            </a:r>
            <a:r>
              <a:rPr lang="en-US" sz="1400" b="1"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"Airline column"</a:t>
            </a:r>
            <a:r>
              <a:rPr lang="en-US" sz="1800" b="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based on </a:t>
            </a:r>
            <a:r>
              <a:rPr lang="en-US" sz="1400" b="1"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prices_dict</a:t>
            </a:r>
            <a:r>
              <a:rPr lang="en-US" sz="1800" b="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2000" kern="100" dirty="0">
              <a:effectLst/>
              <a:latin typeface="Calibri" panose="020F0502020204030204" pitchFamily="34" charset="0"/>
              <a:ea typeface="Calibri" panose="020F0502020204030204" pitchFamily="34" charset="0"/>
              <a:cs typeface="Cordia New" panose="020B0304020202020204" pitchFamily="34" charset="-34"/>
            </a:endParaRPr>
          </a:p>
          <a:p>
            <a:pPr marL="742950" marR="0" indent="-285750">
              <a:lnSpc>
                <a:spcPct val="107000"/>
              </a:lnSpc>
              <a:spcAft>
                <a:spcPts val="600"/>
              </a:spcAft>
              <a:buFont typeface="Arial" panose="020B0604020202020204" pitchFamily="34" charset="0"/>
              <a:buChar char="•"/>
            </a:pPr>
            <a:r>
              <a:rPr lang="en-US" sz="1800" b="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Check for remaining missing values.</a:t>
            </a:r>
            <a:endParaRPr lang="en-US" sz="2000" kern="10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2043754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01478F-8DC3-28F9-BDE1-F2871AA4C918}"/>
              </a:ext>
            </a:extLst>
          </p:cNvPr>
          <p:cNvSpPr txBox="1"/>
          <p:nvPr/>
        </p:nvSpPr>
        <p:spPr>
          <a:xfrm>
            <a:off x="294700" y="344831"/>
            <a:ext cx="11537415" cy="1486946"/>
          </a:xfrm>
          <a:prstGeom prst="rect">
            <a:avLst/>
          </a:prstGeom>
          <a:noFill/>
        </p:spPr>
        <p:txBody>
          <a:bodyPr wrap="square">
            <a:spAutoFit/>
          </a:bodyPr>
          <a:lstStyle/>
          <a:p>
            <a:pPr marL="0" marR="0">
              <a:lnSpc>
                <a:spcPct val="107000"/>
              </a:lnSpc>
              <a:spcAft>
                <a:spcPts val="800"/>
              </a:spcAft>
            </a:pPr>
            <a:r>
              <a:rPr lang="en-US" sz="2800" b="1" kern="0" dirty="0">
                <a:solidFill>
                  <a:srgbClr val="05192D"/>
                </a:solidFill>
                <a:effectLst/>
                <a:latin typeface="Arial" panose="020B0604020202020204" pitchFamily="34" charset="0"/>
                <a:ea typeface="Times New Roman" panose="02020603050405020304" pitchFamily="18" charset="0"/>
                <a:cs typeface="Cordia New" panose="020B0304020202020204" pitchFamily="34" charset="-34"/>
              </a:rPr>
              <a:t>Working with Categorial Data.</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algn="thaiDist"/>
            <a:r>
              <a:rPr lang="en-US" sz="1800" dirty="0">
                <a:solidFill>
                  <a:srgbClr val="05192D"/>
                </a:solidFill>
                <a:effectLst/>
                <a:latin typeface="Arial" panose="020B0604020202020204" pitchFamily="34" charset="0"/>
                <a:ea typeface="Calibri" panose="020F0502020204030204" pitchFamily="34" charset="0"/>
              </a:rPr>
              <a:t>Now let's explore how to create and analyze categorical data. Recall that we can use the </a:t>
            </a:r>
            <a:r>
              <a:rPr lang="en-US" sz="1800" dirty="0" err="1">
                <a:solidFill>
                  <a:srgbClr val="05192D"/>
                </a:solidFill>
                <a:effectLst/>
                <a:latin typeface="Arial" panose="020B0604020202020204" pitchFamily="34" charset="0"/>
                <a:ea typeface="Calibri" panose="020F0502020204030204" pitchFamily="34" charset="0"/>
              </a:rPr>
              <a:t>select_dtypes</a:t>
            </a:r>
            <a:r>
              <a:rPr lang="en-US" sz="1800" dirty="0">
                <a:solidFill>
                  <a:srgbClr val="05192D"/>
                </a:solidFill>
                <a:effectLst/>
                <a:latin typeface="Arial" panose="020B0604020202020204" pitchFamily="34" charset="0"/>
                <a:ea typeface="Calibri" panose="020F0502020204030204" pitchFamily="34" charset="0"/>
              </a:rPr>
              <a:t> method to filter any non-numeric data. Chaining .head() allows us to preview these columns in our salaries DataFrame, showing columns such as Designation, Experience, </a:t>
            </a:r>
            <a:r>
              <a:rPr lang="en-US" sz="1800" dirty="0" err="1">
                <a:solidFill>
                  <a:srgbClr val="05192D"/>
                </a:solidFill>
                <a:effectLst/>
                <a:latin typeface="Arial" panose="020B0604020202020204" pitchFamily="34" charset="0"/>
                <a:ea typeface="Calibri" panose="020F0502020204030204" pitchFamily="34" charset="0"/>
              </a:rPr>
              <a:t>Employment_Status</a:t>
            </a:r>
            <a:r>
              <a:rPr lang="en-US" sz="1800" dirty="0">
                <a:solidFill>
                  <a:srgbClr val="05192D"/>
                </a:solidFill>
                <a:effectLst/>
                <a:latin typeface="Arial" panose="020B0604020202020204" pitchFamily="34" charset="0"/>
                <a:ea typeface="Calibri" panose="020F0502020204030204" pitchFamily="34" charset="0"/>
              </a:rPr>
              <a:t>, and </a:t>
            </a:r>
            <a:r>
              <a:rPr lang="en-US" sz="1800" dirty="0" err="1">
                <a:solidFill>
                  <a:srgbClr val="05192D"/>
                </a:solidFill>
                <a:effectLst/>
                <a:latin typeface="Arial" panose="020B0604020202020204" pitchFamily="34" charset="0"/>
                <a:ea typeface="Calibri" panose="020F0502020204030204" pitchFamily="34" charset="0"/>
              </a:rPr>
              <a:t>Company_Size</a:t>
            </a:r>
            <a:r>
              <a:rPr lang="en-US" sz="1800" dirty="0">
                <a:solidFill>
                  <a:srgbClr val="05192D"/>
                </a:solidFill>
                <a:effectLst/>
                <a:latin typeface="Arial" panose="020B0604020202020204" pitchFamily="34" charset="0"/>
                <a:ea typeface="Calibri" panose="020F0502020204030204" pitchFamily="34" charset="0"/>
              </a:rPr>
              <a:t>.</a:t>
            </a:r>
            <a:endParaRPr lang="en-US" dirty="0"/>
          </a:p>
        </p:txBody>
      </p:sp>
      <p:pic>
        <p:nvPicPr>
          <p:cNvPr id="4" name="Picture 3" descr="A screenshot of a computer program&#10;&#10;Description automatically generated">
            <a:extLst>
              <a:ext uri="{FF2B5EF4-FFF2-40B4-BE49-F238E27FC236}">
                <a16:creationId xmlns:a16="http://schemas.microsoft.com/office/drawing/2014/main" id="{E7EC214B-B431-9C0E-34D6-704682047827}"/>
              </a:ext>
            </a:extLst>
          </p:cNvPr>
          <p:cNvPicPr>
            <a:picLocks noChangeAspect="1"/>
          </p:cNvPicPr>
          <p:nvPr/>
        </p:nvPicPr>
        <p:blipFill>
          <a:blip r:embed="rId2"/>
          <a:stretch>
            <a:fillRect/>
          </a:stretch>
        </p:blipFill>
        <p:spPr>
          <a:xfrm>
            <a:off x="3586492" y="1864193"/>
            <a:ext cx="5019015" cy="1564807"/>
          </a:xfrm>
          <a:prstGeom prst="rect">
            <a:avLst/>
          </a:prstGeom>
        </p:spPr>
      </p:pic>
      <p:sp>
        <p:nvSpPr>
          <p:cNvPr id="6" name="TextBox 5">
            <a:extLst>
              <a:ext uri="{FF2B5EF4-FFF2-40B4-BE49-F238E27FC236}">
                <a16:creationId xmlns:a16="http://schemas.microsoft.com/office/drawing/2014/main" id="{3715CADF-F23C-5ECE-CBE9-12FCBABED0D8}"/>
              </a:ext>
            </a:extLst>
          </p:cNvPr>
          <p:cNvSpPr txBox="1"/>
          <p:nvPr/>
        </p:nvSpPr>
        <p:spPr>
          <a:xfrm>
            <a:off x="294701" y="3461416"/>
            <a:ext cx="11537414" cy="646331"/>
          </a:xfrm>
          <a:prstGeom prst="rect">
            <a:avLst/>
          </a:prstGeom>
          <a:noFill/>
        </p:spPr>
        <p:txBody>
          <a:bodyPr wrap="square">
            <a:spAutoFit/>
          </a:bodyPr>
          <a:lstStyle/>
          <a:p>
            <a:pPr marL="0" marR="0" algn="thaiDist"/>
            <a:r>
              <a:rPr lang="en-US" sz="1800" dirty="0">
                <a:solidFill>
                  <a:srgbClr val="05192D"/>
                </a:solidFill>
                <a:effectLst/>
                <a:latin typeface="Arial" panose="020B0604020202020204" pitchFamily="34" charset="0"/>
                <a:ea typeface="Times New Roman" panose="02020603050405020304" pitchFamily="18" charset="0"/>
              </a:rPr>
              <a:t>Let's examine frequency of values in the Designation column. The output is truncated by pandas automatically since there are so many different job titles!</a:t>
            </a:r>
            <a:endParaRPr lang="en-US" sz="1800" dirty="0">
              <a:effectLst/>
              <a:latin typeface="Times New Roman" panose="02020603050405020304" pitchFamily="18" charset="0"/>
              <a:ea typeface="Times New Roman" panose="02020603050405020304" pitchFamily="18" charset="0"/>
            </a:endParaRPr>
          </a:p>
        </p:txBody>
      </p:sp>
      <p:pic>
        <p:nvPicPr>
          <p:cNvPr id="7" name="Picture 6" descr="A screenshot of a computer program&#10;&#10;Description automatically generated">
            <a:extLst>
              <a:ext uri="{FF2B5EF4-FFF2-40B4-BE49-F238E27FC236}">
                <a16:creationId xmlns:a16="http://schemas.microsoft.com/office/drawing/2014/main" id="{B1084F14-D75A-6CB3-0C7C-4DE43A0E7326}"/>
              </a:ext>
            </a:extLst>
          </p:cNvPr>
          <p:cNvPicPr>
            <a:picLocks noChangeAspect="1"/>
          </p:cNvPicPr>
          <p:nvPr/>
        </p:nvPicPr>
        <p:blipFill>
          <a:blip r:embed="rId3"/>
          <a:stretch>
            <a:fillRect/>
          </a:stretch>
        </p:blipFill>
        <p:spPr>
          <a:xfrm>
            <a:off x="5850067" y="3784581"/>
            <a:ext cx="5801995" cy="2838450"/>
          </a:xfrm>
          <a:prstGeom prst="rect">
            <a:avLst/>
          </a:prstGeom>
        </p:spPr>
      </p:pic>
    </p:spTree>
    <p:extLst>
      <p:ext uri="{BB962C8B-B14F-4D97-AF65-F5344CB8AC3E}">
        <p14:creationId xmlns:p14="http://schemas.microsoft.com/office/powerpoint/2010/main" val="2522572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53ADA3-4A6D-A531-31FE-A6063F670855}"/>
              </a:ext>
            </a:extLst>
          </p:cNvPr>
          <p:cNvSpPr txBox="1"/>
          <p:nvPr/>
        </p:nvSpPr>
        <p:spPr>
          <a:xfrm>
            <a:off x="418641" y="376406"/>
            <a:ext cx="11490592" cy="369332"/>
          </a:xfrm>
          <a:prstGeom prst="rect">
            <a:avLst/>
          </a:prstGeom>
          <a:noFill/>
        </p:spPr>
        <p:txBody>
          <a:bodyPr wrap="square">
            <a:spAutoFit/>
          </a:bodyPr>
          <a:lstStyle/>
          <a:p>
            <a:pPr marL="0" marR="0" algn="thaiDist"/>
            <a:r>
              <a:rPr lang="en-US" sz="1800" dirty="0">
                <a:solidFill>
                  <a:srgbClr val="05192D"/>
                </a:solidFill>
                <a:effectLst/>
                <a:latin typeface="Arial" panose="020B0604020202020204" pitchFamily="34" charset="0"/>
                <a:ea typeface="Times New Roman" panose="02020603050405020304" pitchFamily="18" charset="0"/>
              </a:rPr>
              <a:t>We can count how many unique job titles there are using pandas .</a:t>
            </a:r>
            <a:r>
              <a:rPr lang="en-US" sz="1800" dirty="0" err="1">
                <a:solidFill>
                  <a:srgbClr val="05192D"/>
                </a:solidFill>
                <a:effectLst/>
                <a:latin typeface="Arial" panose="020B0604020202020204" pitchFamily="34" charset="0"/>
                <a:ea typeface="Times New Roman" panose="02020603050405020304" pitchFamily="18" charset="0"/>
              </a:rPr>
              <a:t>nunique</a:t>
            </a:r>
            <a:r>
              <a:rPr lang="en-US" sz="1800" dirty="0">
                <a:solidFill>
                  <a:srgbClr val="05192D"/>
                </a:solidFill>
                <a:effectLst/>
                <a:latin typeface="Arial" panose="020B0604020202020204" pitchFamily="34" charset="0"/>
                <a:ea typeface="Times New Roman" panose="02020603050405020304" pitchFamily="18" charset="0"/>
              </a:rPr>
              <a:t>() method. There are 50 in total!</a:t>
            </a:r>
            <a:endParaRPr lang="en-US" sz="1800" dirty="0">
              <a:effectLst/>
              <a:latin typeface="Times New Roman" panose="02020603050405020304" pitchFamily="18" charset="0"/>
              <a:ea typeface="Times New Roman" panose="02020603050405020304" pitchFamily="18" charset="0"/>
            </a:endParaRPr>
          </a:p>
        </p:txBody>
      </p:sp>
      <p:pic>
        <p:nvPicPr>
          <p:cNvPr id="6" name="Picture 5" descr="A close-up of a box&#10;&#10;Description automatically generated">
            <a:extLst>
              <a:ext uri="{FF2B5EF4-FFF2-40B4-BE49-F238E27FC236}">
                <a16:creationId xmlns:a16="http://schemas.microsoft.com/office/drawing/2014/main" id="{9B4A7335-6314-B882-2CCD-83B175D643FE}"/>
              </a:ext>
            </a:extLst>
          </p:cNvPr>
          <p:cNvPicPr>
            <a:picLocks noChangeAspect="1"/>
          </p:cNvPicPr>
          <p:nvPr/>
        </p:nvPicPr>
        <p:blipFill>
          <a:blip r:embed="rId2"/>
          <a:stretch>
            <a:fillRect/>
          </a:stretch>
        </p:blipFill>
        <p:spPr>
          <a:xfrm>
            <a:off x="2154311" y="745738"/>
            <a:ext cx="7883378" cy="1580389"/>
          </a:xfrm>
          <a:prstGeom prst="rect">
            <a:avLst/>
          </a:prstGeom>
        </p:spPr>
      </p:pic>
      <p:sp>
        <p:nvSpPr>
          <p:cNvPr id="8" name="TextBox 7">
            <a:extLst>
              <a:ext uri="{FF2B5EF4-FFF2-40B4-BE49-F238E27FC236}">
                <a16:creationId xmlns:a16="http://schemas.microsoft.com/office/drawing/2014/main" id="{45E6F32B-5193-BF6E-2B08-1A23AC771205}"/>
              </a:ext>
            </a:extLst>
          </p:cNvPr>
          <p:cNvSpPr txBox="1"/>
          <p:nvPr/>
        </p:nvSpPr>
        <p:spPr>
          <a:xfrm>
            <a:off x="418641" y="2505670"/>
            <a:ext cx="11490592" cy="646331"/>
          </a:xfrm>
          <a:prstGeom prst="rect">
            <a:avLst/>
          </a:prstGeom>
          <a:noFill/>
        </p:spPr>
        <p:txBody>
          <a:bodyPr wrap="square">
            <a:spAutoFit/>
          </a:bodyPr>
          <a:lstStyle/>
          <a:p>
            <a:pPr marL="0" marR="0"/>
            <a:r>
              <a:rPr lang="en-US" sz="1800" dirty="0">
                <a:solidFill>
                  <a:srgbClr val="05192D"/>
                </a:solidFill>
                <a:effectLst/>
                <a:latin typeface="Arial" panose="020B0604020202020204" pitchFamily="34" charset="0"/>
                <a:ea typeface="Times New Roman" panose="02020603050405020304" pitchFamily="18" charset="0"/>
              </a:rPr>
              <a:t>If we plot the graph using a bar chart, the fifth most popular job title, Research Scientist, appears less than 20 times.</a:t>
            </a:r>
            <a:endParaRPr lang="en-US" sz="1800" dirty="0">
              <a:effectLst/>
              <a:latin typeface="Times New Roman" panose="02020603050405020304" pitchFamily="18" charset="0"/>
              <a:ea typeface="Times New Roman" panose="02020603050405020304" pitchFamily="18" charset="0"/>
            </a:endParaRPr>
          </a:p>
        </p:txBody>
      </p:sp>
      <p:pic>
        <p:nvPicPr>
          <p:cNvPr id="9" name="Picture 8" descr="A graph of different colored squares&#10;&#10;Description automatically generated">
            <a:extLst>
              <a:ext uri="{FF2B5EF4-FFF2-40B4-BE49-F238E27FC236}">
                <a16:creationId xmlns:a16="http://schemas.microsoft.com/office/drawing/2014/main" id="{E8D1B0B8-4956-3821-0E85-29A90CE3B7FB}"/>
              </a:ext>
            </a:extLst>
          </p:cNvPr>
          <p:cNvPicPr>
            <a:picLocks noChangeAspect="1"/>
          </p:cNvPicPr>
          <p:nvPr/>
        </p:nvPicPr>
        <p:blipFill>
          <a:blip r:embed="rId3"/>
          <a:stretch>
            <a:fillRect/>
          </a:stretch>
        </p:blipFill>
        <p:spPr>
          <a:xfrm>
            <a:off x="3324321" y="2975427"/>
            <a:ext cx="5044015" cy="2535063"/>
          </a:xfrm>
          <a:prstGeom prst="rect">
            <a:avLst/>
          </a:prstGeom>
        </p:spPr>
      </p:pic>
      <p:sp>
        <p:nvSpPr>
          <p:cNvPr id="3" name="TextBox 2">
            <a:extLst>
              <a:ext uri="{FF2B5EF4-FFF2-40B4-BE49-F238E27FC236}">
                <a16:creationId xmlns:a16="http://schemas.microsoft.com/office/drawing/2014/main" id="{91364C73-7210-B15E-AB70-55183BF38740}"/>
              </a:ext>
            </a:extLst>
          </p:cNvPr>
          <p:cNvSpPr txBox="1"/>
          <p:nvPr/>
        </p:nvSpPr>
        <p:spPr>
          <a:xfrm>
            <a:off x="340535" y="5650597"/>
            <a:ext cx="11628645" cy="646331"/>
          </a:xfrm>
          <a:prstGeom prst="rect">
            <a:avLst/>
          </a:prstGeom>
          <a:noFill/>
        </p:spPr>
        <p:txBody>
          <a:bodyPr wrap="square">
            <a:spAutoFit/>
          </a:bodyPr>
          <a:lstStyle/>
          <a:p>
            <a:r>
              <a:rPr lang="en-US" dirty="0" err="1"/>
              <a:t>salaries_count</a:t>
            </a:r>
            <a:r>
              <a:rPr lang="en-US" dirty="0"/>
              <a:t> = salaries['Designation'].</a:t>
            </a:r>
            <a:r>
              <a:rPr lang="en-US" dirty="0" err="1"/>
              <a:t>value_counts</a:t>
            </a:r>
            <a:r>
              <a:rPr lang="en-US" dirty="0"/>
              <a:t>().</a:t>
            </a:r>
            <a:r>
              <a:rPr lang="en-US" dirty="0" err="1"/>
              <a:t>iloc</a:t>
            </a:r>
            <a:r>
              <a:rPr lang="en-US" dirty="0"/>
              <a:t>[</a:t>
            </a:r>
            <a:r>
              <a:rPr lang="en-US"/>
              <a:t>0:5]</a:t>
            </a:r>
          </a:p>
          <a:p>
            <a:r>
              <a:rPr lang="en-US"/>
              <a:t>print</a:t>
            </a:r>
            <a:r>
              <a:rPr lang="en-US" dirty="0"/>
              <a:t>(</a:t>
            </a:r>
            <a:r>
              <a:rPr lang="en-US" dirty="0" err="1"/>
              <a:t>salaries_count.index</a:t>
            </a:r>
            <a:r>
              <a:rPr lang="en-US" dirty="0"/>
              <a:t>)</a:t>
            </a:r>
            <a:r>
              <a:rPr lang="en-US" dirty="0" err="1"/>
              <a:t>salaries_count.plot</a:t>
            </a:r>
            <a:r>
              <a:rPr lang="en-US" dirty="0"/>
              <a:t>(kind='bar')</a:t>
            </a:r>
          </a:p>
        </p:txBody>
      </p:sp>
    </p:spTree>
    <p:extLst>
      <p:ext uri="{BB962C8B-B14F-4D97-AF65-F5344CB8AC3E}">
        <p14:creationId xmlns:p14="http://schemas.microsoft.com/office/powerpoint/2010/main" val="453058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FCE69C-EBA5-964C-8616-B3C0EB841B2C}"/>
              </a:ext>
            </a:extLst>
          </p:cNvPr>
          <p:cNvSpPr txBox="1"/>
          <p:nvPr/>
        </p:nvSpPr>
        <p:spPr>
          <a:xfrm>
            <a:off x="365851" y="140319"/>
            <a:ext cx="11460296" cy="2031325"/>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The current format of the data limits our ability to generate insights. We can use the </a:t>
            </a:r>
            <a:r>
              <a:rPr lang="en-US" sz="1800" dirty="0" err="1">
                <a:solidFill>
                  <a:srgbClr val="05192D"/>
                </a:solidFill>
                <a:effectLst/>
                <a:highlight>
                  <a:srgbClr val="FFFF00"/>
                </a:highlight>
                <a:latin typeface="Arial" panose="020B0604020202020204" pitchFamily="34" charset="0"/>
                <a:ea typeface="Calibri" panose="020F0502020204030204" pitchFamily="34" charset="0"/>
              </a:rPr>
              <a:t>pandas.Series.string.contains</a:t>
            </a:r>
            <a:r>
              <a:rPr lang="en-US" sz="1800" dirty="0">
                <a:solidFill>
                  <a:srgbClr val="05192D"/>
                </a:solidFill>
                <a:effectLst/>
                <a:highlight>
                  <a:srgbClr val="FFFF00"/>
                </a:highlight>
                <a:latin typeface="Arial" panose="020B0604020202020204" pitchFamily="34" charset="0"/>
                <a:ea typeface="Calibri" panose="020F0502020204030204" pitchFamily="34" charset="0"/>
              </a:rPr>
              <a:t>() method, </a:t>
            </a:r>
            <a:r>
              <a:rPr lang="en-US" sz="1800" dirty="0">
                <a:solidFill>
                  <a:srgbClr val="05192D"/>
                </a:solidFill>
                <a:effectLst/>
                <a:latin typeface="Arial" panose="020B0604020202020204" pitchFamily="34" charset="0"/>
                <a:ea typeface="Calibri" panose="020F0502020204030204" pitchFamily="34" charset="0"/>
              </a:rPr>
              <a:t>which allows us to search a column for a specific string or multiple strings. </a:t>
            </a:r>
          </a:p>
          <a:p>
            <a:endParaRPr lang="en-US" dirty="0">
              <a:solidFill>
                <a:srgbClr val="05192D"/>
              </a:solidFill>
              <a:latin typeface="Arial" panose="020B0604020202020204" pitchFamily="34" charset="0"/>
              <a:ea typeface="Calibri" panose="020F0502020204030204" pitchFamily="34" charset="0"/>
            </a:endParaRPr>
          </a:p>
          <a:p>
            <a:r>
              <a:rPr lang="en-US" sz="1800" dirty="0">
                <a:solidFill>
                  <a:srgbClr val="05192D"/>
                </a:solidFill>
                <a:effectLst/>
                <a:latin typeface="Arial" panose="020B0604020202020204" pitchFamily="34" charset="0"/>
                <a:ea typeface="Calibri" panose="020F0502020204030204" pitchFamily="34" charset="0"/>
              </a:rPr>
              <a:t>Say we want to know which job titles have Scientist in them. We use the </a:t>
            </a:r>
            <a:r>
              <a:rPr lang="en-US" sz="1800" dirty="0" err="1">
                <a:solidFill>
                  <a:srgbClr val="05192D"/>
                </a:solidFill>
                <a:effectLst/>
                <a:latin typeface="Arial" panose="020B0604020202020204" pitchFamily="34" charset="0"/>
                <a:ea typeface="Calibri" panose="020F0502020204030204" pitchFamily="34" charset="0"/>
              </a:rPr>
              <a:t>str.contains</a:t>
            </a:r>
            <a:r>
              <a:rPr lang="en-US" sz="1800" dirty="0">
                <a:solidFill>
                  <a:srgbClr val="05192D"/>
                </a:solidFill>
                <a:effectLst/>
                <a:latin typeface="Arial" panose="020B0604020202020204" pitchFamily="34" charset="0"/>
                <a:ea typeface="Calibri" panose="020F0502020204030204" pitchFamily="34" charset="0"/>
              </a:rPr>
              <a:t>() method on the Designation column, passing the word Scientist. This returns True or False values depending on whether the row contains this word.</a:t>
            </a:r>
            <a:endParaRPr lang="en-US" dirty="0"/>
          </a:p>
        </p:txBody>
      </p:sp>
      <p:pic>
        <p:nvPicPr>
          <p:cNvPr id="4" name="Picture 3" descr="A screenshot of a computer&#10;&#10;Description automatically generated">
            <a:extLst>
              <a:ext uri="{FF2B5EF4-FFF2-40B4-BE49-F238E27FC236}">
                <a16:creationId xmlns:a16="http://schemas.microsoft.com/office/drawing/2014/main" id="{8BBE4536-49D4-1371-167C-396AADA6C8BD}"/>
              </a:ext>
            </a:extLst>
          </p:cNvPr>
          <p:cNvPicPr>
            <a:picLocks noChangeAspect="1"/>
          </p:cNvPicPr>
          <p:nvPr/>
        </p:nvPicPr>
        <p:blipFill>
          <a:blip r:embed="rId2"/>
          <a:stretch>
            <a:fillRect/>
          </a:stretch>
        </p:blipFill>
        <p:spPr>
          <a:xfrm>
            <a:off x="2684237" y="2171644"/>
            <a:ext cx="6823524" cy="3019674"/>
          </a:xfrm>
          <a:prstGeom prst="rect">
            <a:avLst/>
          </a:prstGeom>
        </p:spPr>
      </p:pic>
      <p:sp>
        <p:nvSpPr>
          <p:cNvPr id="6" name="TextBox 5">
            <a:extLst>
              <a:ext uri="{FF2B5EF4-FFF2-40B4-BE49-F238E27FC236}">
                <a16:creationId xmlns:a16="http://schemas.microsoft.com/office/drawing/2014/main" id="{785C6AEE-3A47-1273-2D59-1986790D0C81}"/>
              </a:ext>
            </a:extLst>
          </p:cNvPr>
          <p:cNvSpPr txBox="1"/>
          <p:nvPr/>
        </p:nvSpPr>
        <p:spPr>
          <a:xfrm>
            <a:off x="365851" y="5322979"/>
            <a:ext cx="11157792" cy="369332"/>
          </a:xfrm>
          <a:prstGeom prst="rect">
            <a:avLst/>
          </a:prstGeom>
          <a:noFill/>
        </p:spPr>
        <p:txBody>
          <a:bodyPr wrap="square">
            <a:spAutoFit/>
          </a:bodyPr>
          <a:lstStyle/>
          <a:p>
            <a:pPr marL="0" marR="0"/>
            <a:r>
              <a:rPr lang="en-US" sz="1800" dirty="0">
                <a:solidFill>
                  <a:srgbClr val="05192D"/>
                </a:solidFill>
                <a:effectLst/>
                <a:latin typeface="Arial" panose="020B0604020202020204" pitchFamily="34" charset="0"/>
                <a:ea typeface="Times New Roman" panose="02020603050405020304" pitchFamily="18" charset="0"/>
              </a:rPr>
              <a:t>What if we want to filter for rows containing one or more phrases? </a:t>
            </a:r>
            <a:endParaRPr lang="en-US" sz="18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0932DE06-538C-3B97-E046-EED3329D17B2}"/>
              </a:ext>
            </a:extLst>
          </p:cNvPr>
          <p:cNvPicPr>
            <a:picLocks noChangeAspect="1"/>
          </p:cNvPicPr>
          <p:nvPr/>
        </p:nvPicPr>
        <p:blipFill>
          <a:blip r:embed="rId3"/>
          <a:stretch>
            <a:fillRect/>
          </a:stretch>
        </p:blipFill>
        <p:spPr>
          <a:xfrm>
            <a:off x="2684237" y="6015381"/>
            <a:ext cx="6817884" cy="702300"/>
          </a:xfrm>
          <a:prstGeom prst="rect">
            <a:avLst/>
          </a:prstGeom>
        </p:spPr>
      </p:pic>
    </p:spTree>
    <p:extLst>
      <p:ext uri="{BB962C8B-B14F-4D97-AF65-F5344CB8AC3E}">
        <p14:creationId xmlns:p14="http://schemas.microsoft.com/office/powerpoint/2010/main" val="963426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white background&#10;&#10;Description automatically generated">
            <a:extLst>
              <a:ext uri="{FF2B5EF4-FFF2-40B4-BE49-F238E27FC236}">
                <a16:creationId xmlns:a16="http://schemas.microsoft.com/office/drawing/2014/main" id="{8CC0EDC3-87BC-0A45-6491-EF5D42CCC644}"/>
              </a:ext>
            </a:extLst>
          </p:cNvPr>
          <p:cNvPicPr>
            <a:picLocks noChangeAspect="1"/>
          </p:cNvPicPr>
          <p:nvPr/>
        </p:nvPicPr>
        <p:blipFill>
          <a:blip r:embed="rId2"/>
          <a:stretch>
            <a:fillRect/>
          </a:stretch>
        </p:blipFill>
        <p:spPr>
          <a:xfrm>
            <a:off x="3394098" y="990119"/>
            <a:ext cx="5177927" cy="1003500"/>
          </a:xfrm>
          <a:prstGeom prst="rect">
            <a:avLst/>
          </a:prstGeom>
        </p:spPr>
      </p:pic>
      <p:sp>
        <p:nvSpPr>
          <p:cNvPr id="4" name="TextBox 3">
            <a:extLst>
              <a:ext uri="{FF2B5EF4-FFF2-40B4-BE49-F238E27FC236}">
                <a16:creationId xmlns:a16="http://schemas.microsoft.com/office/drawing/2014/main" id="{C2C39F9A-2F66-6BC3-77AA-9823E912B5D0}"/>
              </a:ext>
            </a:extLst>
          </p:cNvPr>
          <p:cNvSpPr txBox="1"/>
          <p:nvPr/>
        </p:nvSpPr>
        <p:spPr>
          <a:xfrm>
            <a:off x="233162" y="194195"/>
            <a:ext cx="11499801" cy="3139321"/>
          </a:xfrm>
          <a:prstGeom prst="rect">
            <a:avLst/>
          </a:prstGeom>
          <a:noFill/>
        </p:spPr>
        <p:txBody>
          <a:bodyPr wrap="square">
            <a:spAutoFit/>
          </a:bodyPr>
          <a:lstStyle/>
          <a:p>
            <a:pPr marL="0" marR="0" algn="thaiDist"/>
            <a:r>
              <a:rPr lang="en-US" sz="1800" dirty="0">
                <a:solidFill>
                  <a:srgbClr val="05192D"/>
                </a:solidFill>
                <a:effectLst/>
                <a:latin typeface="Arial" panose="020B0604020202020204" pitchFamily="34" charset="0"/>
                <a:ea typeface="Times New Roman" panose="02020603050405020304" pitchFamily="18" charset="0"/>
              </a:rPr>
              <a:t>Now we have a sense of how this method works, let's define a list of job titles we want to find. We start by creating a list with the different categories of data roles, which will become the values of a new column in our DataFrame.</a:t>
            </a:r>
          </a:p>
          <a:p>
            <a:pPr marL="0" marR="0" algn="thaiDist"/>
            <a:endParaRPr lang="en-US" dirty="0">
              <a:solidFill>
                <a:srgbClr val="05192D"/>
              </a:solidFill>
              <a:latin typeface="Arial" panose="020B0604020202020204" pitchFamily="34" charset="0"/>
              <a:ea typeface="Times New Roman" panose="02020603050405020304" pitchFamily="18" charset="0"/>
            </a:endParaRPr>
          </a:p>
          <a:p>
            <a:pPr marL="0" marR="0" algn="thaiDist"/>
            <a:endParaRPr lang="en-US" sz="1800" dirty="0">
              <a:solidFill>
                <a:srgbClr val="05192D"/>
              </a:solidFill>
              <a:effectLst/>
              <a:latin typeface="Arial" panose="020B0604020202020204" pitchFamily="34" charset="0"/>
              <a:ea typeface="Times New Roman" panose="02020603050405020304" pitchFamily="18" charset="0"/>
            </a:endParaRPr>
          </a:p>
          <a:p>
            <a:pPr marL="0" marR="0" algn="thaiDist"/>
            <a:endParaRPr lang="en-US" dirty="0">
              <a:solidFill>
                <a:srgbClr val="05192D"/>
              </a:solidFill>
              <a:latin typeface="Arial" panose="020B0604020202020204" pitchFamily="34" charset="0"/>
              <a:ea typeface="Times New Roman" panose="02020603050405020304" pitchFamily="18" charset="0"/>
            </a:endParaRPr>
          </a:p>
          <a:p>
            <a:pPr marL="0" marR="0" algn="thaiDist"/>
            <a:endParaRPr lang="en-US" sz="1800" dirty="0">
              <a:solidFill>
                <a:srgbClr val="05192D"/>
              </a:solidFill>
              <a:effectLst/>
              <a:latin typeface="Arial" panose="020B0604020202020204" pitchFamily="34" charset="0"/>
              <a:ea typeface="Times New Roman" panose="02020603050405020304" pitchFamily="18" charset="0"/>
            </a:endParaRPr>
          </a:p>
          <a:p>
            <a:pPr marL="0" marR="0" algn="thaiDist"/>
            <a:endParaRPr lang="en-US" sz="1800" dirty="0">
              <a:effectLst/>
              <a:latin typeface="Times New Roman" panose="02020603050405020304" pitchFamily="18" charset="0"/>
              <a:ea typeface="Times New Roman" panose="02020603050405020304" pitchFamily="18" charset="0"/>
            </a:endParaRPr>
          </a:p>
          <a:p>
            <a:pPr marL="0" marR="0" algn="thaiDist"/>
            <a:r>
              <a:rPr lang="en-US" sz="1800" dirty="0">
                <a:solidFill>
                  <a:srgbClr val="05192D"/>
                </a:solidFill>
                <a:effectLst/>
                <a:latin typeface="Arial" panose="020B0604020202020204" pitchFamily="34" charset="0"/>
                <a:ea typeface="Times New Roman" panose="02020603050405020304" pitchFamily="18" charset="0"/>
              </a:rPr>
              <a:t>We then need to create variables containing our filters. We will look for Data Scientist or NLP for data science roles. We'll use Analyst or Analytics for data analyst roles. We repeat this for data engineer, machine learning engineer, managerial, and consultant roles.</a:t>
            </a:r>
            <a:endParaRPr lang="en-US" sz="1800" dirty="0">
              <a:effectLst/>
              <a:latin typeface="Times New Roman" panose="02020603050405020304" pitchFamily="18" charset="0"/>
              <a:ea typeface="Times New Roman" panose="02020603050405020304" pitchFamily="18" charset="0"/>
            </a:endParaRPr>
          </a:p>
        </p:txBody>
      </p:sp>
      <p:pic>
        <p:nvPicPr>
          <p:cNvPr id="5" name="Picture 4" descr="A screenshot of a computer program&#10;&#10;Description automatically generated">
            <a:extLst>
              <a:ext uri="{FF2B5EF4-FFF2-40B4-BE49-F238E27FC236}">
                <a16:creationId xmlns:a16="http://schemas.microsoft.com/office/drawing/2014/main" id="{3C30D484-35E8-9892-C973-B3F261B7A234}"/>
              </a:ext>
            </a:extLst>
          </p:cNvPr>
          <p:cNvPicPr>
            <a:picLocks noChangeAspect="1"/>
          </p:cNvPicPr>
          <p:nvPr/>
        </p:nvPicPr>
        <p:blipFill>
          <a:blip r:embed="rId3"/>
          <a:stretch>
            <a:fillRect/>
          </a:stretch>
        </p:blipFill>
        <p:spPr>
          <a:xfrm>
            <a:off x="3029993" y="3802464"/>
            <a:ext cx="5906135" cy="1720850"/>
          </a:xfrm>
          <a:prstGeom prst="rect">
            <a:avLst/>
          </a:prstGeom>
        </p:spPr>
      </p:pic>
    </p:spTree>
    <p:extLst>
      <p:ext uri="{BB962C8B-B14F-4D97-AF65-F5344CB8AC3E}">
        <p14:creationId xmlns:p14="http://schemas.microsoft.com/office/powerpoint/2010/main" val="3399130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9EA5990B-0C35-5BE4-082F-CF6920BA2F5B}"/>
              </a:ext>
            </a:extLst>
          </p:cNvPr>
          <p:cNvPicPr>
            <a:picLocks noChangeAspect="1"/>
          </p:cNvPicPr>
          <p:nvPr/>
        </p:nvPicPr>
        <p:blipFill>
          <a:blip r:embed="rId2"/>
          <a:stretch>
            <a:fillRect/>
          </a:stretch>
        </p:blipFill>
        <p:spPr>
          <a:xfrm>
            <a:off x="3230876" y="264328"/>
            <a:ext cx="5950585" cy="2120900"/>
          </a:xfrm>
          <a:prstGeom prst="rect">
            <a:avLst/>
          </a:prstGeom>
        </p:spPr>
      </p:pic>
      <p:pic>
        <p:nvPicPr>
          <p:cNvPr id="3" name="Picture 2">
            <a:extLst>
              <a:ext uri="{FF2B5EF4-FFF2-40B4-BE49-F238E27FC236}">
                <a16:creationId xmlns:a16="http://schemas.microsoft.com/office/drawing/2014/main" id="{C969DC0E-DB48-B7C8-6096-5009F6A1F67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0876" y="2442263"/>
            <a:ext cx="5645150" cy="1111250"/>
          </a:xfrm>
          <a:prstGeom prst="rect">
            <a:avLst/>
          </a:prstGeom>
          <a:noFill/>
        </p:spPr>
      </p:pic>
      <p:pic>
        <p:nvPicPr>
          <p:cNvPr id="4" name="Picture 3" descr="A screenshot of a computer&#10;&#10;Description automatically generated">
            <a:extLst>
              <a:ext uri="{FF2B5EF4-FFF2-40B4-BE49-F238E27FC236}">
                <a16:creationId xmlns:a16="http://schemas.microsoft.com/office/drawing/2014/main" id="{621ECB40-323F-0A21-779D-81A7746037D4}"/>
              </a:ext>
            </a:extLst>
          </p:cNvPr>
          <p:cNvPicPr>
            <a:picLocks noChangeAspect="1"/>
          </p:cNvPicPr>
          <p:nvPr/>
        </p:nvPicPr>
        <p:blipFill>
          <a:blip r:embed="rId4"/>
          <a:stretch>
            <a:fillRect/>
          </a:stretch>
        </p:blipFill>
        <p:spPr>
          <a:xfrm>
            <a:off x="3230876" y="3610548"/>
            <a:ext cx="6080125" cy="2203450"/>
          </a:xfrm>
          <a:prstGeom prst="rect">
            <a:avLst/>
          </a:prstGeom>
        </p:spPr>
      </p:pic>
      <p:pic>
        <p:nvPicPr>
          <p:cNvPr id="5" name="Picture 4" descr="A close-up of a computer screen&#10;&#10;Description automatically generated">
            <a:extLst>
              <a:ext uri="{FF2B5EF4-FFF2-40B4-BE49-F238E27FC236}">
                <a16:creationId xmlns:a16="http://schemas.microsoft.com/office/drawing/2014/main" id="{5B34BC79-0E2A-2C9C-2152-5D6034A6FBE3}"/>
              </a:ext>
            </a:extLst>
          </p:cNvPr>
          <p:cNvPicPr>
            <a:picLocks noChangeAspect="1"/>
          </p:cNvPicPr>
          <p:nvPr/>
        </p:nvPicPr>
        <p:blipFill>
          <a:blip r:embed="rId5"/>
          <a:stretch>
            <a:fillRect/>
          </a:stretch>
        </p:blipFill>
        <p:spPr>
          <a:xfrm>
            <a:off x="3230876" y="5880100"/>
            <a:ext cx="6073140" cy="977900"/>
          </a:xfrm>
          <a:prstGeom prst="rect">
            <a:avLst/>
          </a:prstGeom>
        </p:spPr>
      </p:pic>
    </p:spTree>
    <p:extLst>
      <p:ext uri="{BB962C8B-B14F-4D97-AF65-F5344CB8AC3E}">
        <p14:creationId xmlns:p14="http://schemas.microsoft.com/office/powerpoint/2010/main" val="1303391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3E389B-F84F-E7DA-C78B-94D25D583396}"/>
              </a:ext>
            </a:extLst>
          </p:cNvPr>
          <p:cNvSpPr txBox="1"/>
          <p:nvPr/>
        </p:nvSpPr>
        <p:spPr>
          <a:xfrm>
            <a:off x="349785" y="365389"/>
            <a:ext cx="11250976" cy="923330"/>
          </a:xfrm>
          <a:prstGeom prst="rect">
            <a:avLst/>
          </a:prstGeom>
          <a:noFill/>
        </p:spPr>
        <p:txBody>
          <a:bodyPr wrap="square">
            <a:spAutoFit/>
          </a:bodyPr>
          <a:lstStyle/>
          <a:p>
            <a:pPr marL="0" marR="0" algn="thaiDist"/>
            <a:r>
              <a:rPr lang="en-US" sz="1800" b="1" dirty="0">
                <a:solidFill>
                  <a:srgbClr val="00B0F0"/>
                </a:solidFill>
                <a:effectLst/>
                <a:latin typeface="Arial" panose="020B0604020202020204" pitchFamily="34" charset="0"/>
                <a:ea typeface="Times New Roman" panose="02020603050405020304" pitchFamily="18" charset="0"/>
              </a:rPr>
              <a:t>Let’s Practice (Load the data planes data set again)</a:t>
            </a:r>
            <a:endParaRPr lang="en-US" sz="1800" dirty="0">
              <a:effectLst/>
              <a:latin typeface="Times New Roman" panose="02020603050405020304" pitchFamily="18" charset="0"/>
              <a:ea typeface="Times New Roman" panose="02020603050405020304" pitchFamily="18" charset="0"/>
            </a:endParaRPr>
          </a:p>
          <a:p>
            <a:pPr marL="0" marR="0" algn="thaiDist"/>
            <a:endParaRPr lang="en-US" sz="1800" b="1" dirty="0">
              <a:solidFill>
                <a:srgbClr val="00B0F0"/>
              </a:solidFill>
              <a:effectLst/>
              <a:latin typeface="Arial" panose="020B0604020202020204" pitchFamily="34" charset="0"/>
              <a:ea typeface="Times New Roman" panose="02020603050405020304" pitchFamily="18" charset="0"/>
            </a:endParaRPr>
          </a:p>
          <a:p>
            <a:pPr marL="0" marR="0" algn="thaiDist"/>
            <a:r>
              <a:rPr lang="en-US" sz="1800" b="1" dirty="0">
                <a:solidFill>
                  <a:srgbClr val="00B0F0"/>
                </a:solidFill>
                <a:effectLst/>
                <a:latin typeface="Arial" panose="020B0604020202020204" pitchFamily="34" charset="0"/>
                <a:ea typeface="Times New Roman" panose="02020603050405020304" pitchFamily="18" charset="0"/>
              </a:rPr>
              <a:t>Try (We select columns with object data type)</a:t>
            </a:r>
            <a:endParaRPr lang="en-US" sz="18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6989AC6E-CDD3-B742-E83C-6DCD1606FE4F}"/>
              </a:ext>
            </a:extLst>
          </p:cNvPr>
          <p:cNvSpPr txBox="1"/>
          <p:nvPr/>
        </p:nvSpPr>
        <p:spPr>
          <a:xfrm>
            <a:off x="647241" y="1440773"/>
            <a:ext cx="11250975" cy="2469907"/>
          </a:xfrm>
          <a:prstGeom prst="rect">
            <a:avLst/>
          </a:prstGeom>
          <a:solidFill>
            <a:schemeClr val="bg2">
              <a:lumMod val="25000"/>
            </a:schemeClr>
          </a:solidFill>
        </p:spPr>
        <p:txBody>
          <a:bodyPr wrap="square">
            <a:spAutoFit/>
          </a:bodyPr>
          <a:lstStyle/>
          <a:p>
            <a:pPr marL="0" marR="0">
              <a:lnSpc>
                <a:spcPts val="1575"/>
              </a:lnSpc>
              <a:spcAft>
                <a:spcPts val="800"/>
              </a:spcAft>
            </a:pPr>
            <a:r>
              <a:rPr lang="en-US" sz="1800" kern="0" dirty="0">
                <a:solidFill>
                  <a:srgbClr val="00C53B"/>
                </a:solidFill>
                <a:effectLst/>
                <a:latin typeface="Courier New" panose="02070309020205020404" pitchFamily="49" charset="0"/>
                <a:ea typeface="Times New Roman" panose="02020603050405020304" pitchFamily="18" charset="0"/>
                <a:cs typeface="Cordia New" panose="020B0304020202020204" pitchFamily="34" charset="-34"/>
              </a:rPr>
              <a:t># Filter the DataFrame for object columns</a:t>
            </a:r>
            <a:endParaRPr lang="en-US" sz="28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ts val="1575"/>
              </a:lnSpc>
              <a:spcAft>
                <a:spcPts val="800"/>
              </a:spcAft>
            </a:pPr>
            <a:r>
              <a:rPr lang="en-US" sz="1800" kern="0" dirty="0" err="1">
                <a:solidFill>
                  <a:srgbClr val="FFFFFF"/>
                </a:solidFill>
                <a:effectLst/>
                <a:latin typeface="Courier New" panose="02070309020205020404" pitchFamily="49" charset="0"/>
                <a:ea typeface="Times New Roman" panose="02020603050405020304" pitchFamily="18" charset="0"/>
                <a:cs typeface="Cordia New" panose="020B0304020202020204" pitchFamily="34" charset="-34"/>
              </a:rPr>
              <a:t>non_numeric</a:t>
            </a:r>
            <a:r>
              <a:rPr lang="en-US" sz="1800" kern="0" dirty="0">
                <a:solidFill>
                  <a:srgbClr val="D4D4D4"/>
                </a:solidFill>
                <a:effectLst/>
                <a:latin typeface="Courier New" panose="02070309020205020404" pitchFamily="49" charset="0"/>
                <a:ea typeface="Times New Roman" panose="02020603050405020304" pitchFamily="18" charset="0"/>
                <a:cs typeface="Cordia New" panose="020B0304020202020204" pitchFamily="34" charset="-34"/>
              </a:rPr>
              <a:t> = </a:t>
            </a:r>
            <a:r>
              <a:rPr lang="en-US" sz="1800" kern="0" dirty="0" err="1">
                <a:solidFill>
                  <a:srgbClr val="FFFFFF"/>
                </a:solidFill>
                <a:effectLst/>
                <a:latin typeface="Courier New" panose="02070309020205020404" pitchFamily="49" charset="0"/>
                <a:ea typeface="Times New Roman" panose="02020603050405020304" pitchFamily="18" charset="0"/>
                <a:cs typeface="Cordia New" panose="020B0304020202020204" pitchFamily="34" charset="-34"/>
              </a:rPr>
              <a:t>planes</a:t>
            </a:r>
            <a:r>
              <a:rPr lang="en-US" sz="1800" kern="0" dirty="0" err="1">
                <a:solidFill>
                  <a:srgbClr val="D4D4D4"/>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800" kern="0" dirty="0" err="1">
                <a:solidFill>
                  <a:srgbClr val="FFFFFF"/>
                </a:solidFill>
                <a:effectLst/>
                <a:latin typeface="Courier New" panose="02070309020205020404" pitchFamily="49" charset="0"/>
                <a:ea typeface="Times New Roman" panose="02020603050405020304" pitchFamily="18" charset="0"/>
                <a:cs typeface="Cordia New" panose="020B0304020202020204" pitchFamily="34" charset="-34"/>
              </a:rPr>
              <a:t>select_dtypes</a:t>
            </a:r>
            <a:r>
              <a:rPr lang="en-US" sz="1800" kern="0" dirty="0">
                <a:solidFill>
                  <a:srgbClr val="DCDCDC"/>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800" kern="0" dirty="0">
                <a:solidFill>
                  <a:srgbClr val="DC4D8B"/>
                </a:solidFill>
                <a:effectLst/>
                <a:latin typeface="Courier New" panose="02070309020205020404" pitchFamily="49" charset="0"/>
                <a:ea typeface="Times New Roman" panose="02020603050405020304" pitchFamily="18" charset="0"/>
                <a:cs typeface="Cordia New" panose="020B0304020202020204" pitchFamily="34" charset="-34"/>
              </a:rPr>
              <a:t>"object"</a:t>
            </a:r>
            <a:r>
              <a:rPr lang="en-US" sz="1800" kern="0" dirty="0">
                <a:solidFill>
                  <a:srgbClr val="DCDCDC"/>
                </a:solidFill>
                <a:effectLst/>
                <a:latin typeface="Courier New" panose="02070309020205020404" pitchFamily="49" charset="0"/>
                <a:ea typeface="Times New Roman" panose="02020603050405020304" pitchFamily="18" charset="0"/>
                <a:cs typeface="Cordia New" panose="020B0304020202020204" pitchFamily="34" charset="-34"/>
              </a:rPr>
              <a:t>)</a:t>
            </a:r>
            <a:endParaRPr lang="en-US" sz="28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ts val="1575"/>
              </a:lnSpc>
              <a:spcAft>
                <a:spcPts val="800"/>
              </a:spcAft>
            </a:pPr>
            <a:r>
              <a:rPr lang="en-US" sz="1800" kern="0" dirty="0">
                <a:solidFill>
                  <a:srgbClr val="D4D4D4"/>
                </a:solidFill>
                <a:effectLst/>
                <a:latin typeface="Courier New" panose="02070309020205020404" pitchFamily="49" charset="0"/>
                <a:ea typeface="Times New Roman" panose="02020603050405020304" pitchFamily="18" charset="0"/>
                <a:cs typeface="Cordia New" panose="020B0304020202020204" pitchFamily="34" charset="-34"/>
              </a:rPr>
              <a:t> </a:t>
            </a:r>
            <a:endParaRPr lang="en-US" sz="28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ts val="1575"/>
              </a:lnSpc>
              <a:spcAft>
                <a:spcPts val="800"/>
              </a:spcAft>
            </a:pPr>
            <a:r>
              <a:rPr lang="en-US" sz="1800" kern="0" dirty="0">
                <a:solidFill>
                  <a:srgbClr val="00C53B"/>
                </a:solidFill>
                <a:effectLst/>
                <a:latin typeface="Courier New" panose="02070309020205020404" pitchFamily="49" charset="0"/>
                <a:ea typeface="Times New Roman" panose="02020603050405020304" pitchFamily="18" charset="0"/>
                <a:cs typeface="Cordia New" panose="020B0304020202020204" pitchFamily="34" charset="-34"/>
              </a:rPr>
              <a:t># Loop through columns</a:t>
            </a:r>
            <a:endParaRPr lang="en-US" sz="28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ts val="1575"/>
              </a:lnSpc>
              <a:spcAft>
                <a:spcPts val="800"/>
              </a:spcAft>
            </a:pPr>
            <a:r>
              <a:rPr lang="en-US" sz="1800" kern="0" dirty="0">
                <a:solidFill>
                  <a:srgbClr val="009BD8"/>
                </a:solidFill>
                <a:effectLst/>
                <a:latin typeface="Courier New" panose="02070309020205020404" pitchFamily="49" charset="0"/>
                <a:ea typeface="Times New Roman" panose="02020603050405020304" pitchFamily="18" charset="0"/>
                <a:cs typeface="Cordia New" panose="020B0304020202020204" pitchFamily="34" charset="-34"/>
              </a:rPr>
              <a:t>for</a:t>
            </a:r>
            <a:r>
              <a:rPr lang="en-US" sz="1800" kern="0" dirty="0">
                <a:solidFill>
                  <a:srgbClr val="D4D4D4"/>
                </a:solidFill>
                <a:effectLst/>
                <a:latin typeface="Courier New" panose="02070309020205020404" pitchFamily="49" charset="0"/>
                <a:ea typeface="Times New Roman" panose="02020603050405020304" pitchFamily="18" charset="0"/>
                <a:cs typeface="Cordia New" panose="020B0304020202020204" pitchFamily="34" charset="-34"/>
              </a:rPr>
              <a:t> </a:t>
            </a:r>
            <a:r>
              <a:rPr lang="en-US" sz="1800" kern="0" dirty="0">
                <a:solidFill>
                  <a:srgbClr val="FFFFFF"/>
                </a:solidFill>
                <a:effectLst/>
                <a:latin typeface="Courier New" panose="02070309020205020404" pitchFamily="49" charset="0"/>
                <a:ea typeface="Times New Roman" panose="02020603050405020304" pitchFamily="18" charset="0"/>
                <a:cs typeface="Cordia New" panose="020B0304020202020204" pitchFamily="34" charset="-34"/>
              </a:rPr>
              <a:t>col</a:t>
            </a:r>
            <a:r>
              <a:rPr lang="en-US" sz="1800" kern="0" dirty="0">
                <a:solidFill>
                  <a:srgbClr val="D4D4D4"/>
                </a:solidFill>
                <a:effectLst/>
                <a:latin typeface="Courier New" panose="02070309020205020404" pitchFamily="49" charset="0"/>
                <a:ea typeface="Times New Roman" panose="02020603050405020304" pitchFamily="18" charset="0"/>
                <a:cs typeface="Cordia New" panose="020B0304020202020204" pitchFamily="34" charset="-34"/>
              </a:rPr>
              <a:t> </a:t>
            </a:r>
            <a:r>
              <a:rPr lang="en-US" sz="1800" kern="0" dirty="0">
                <a:solidFill>
                  <a:srgbClr val="009BD8"/>
                </a:solidFill>
                <a:effectLst/>
                <a:latin typeface="Courier New" panose="02070309020205020404" pitchFamily="49" charset="0"/>
                <a:ea typeface="Times New Roman" panose="02020603050405020304" pitchFamily="18" charset="0"/>
                <a:cs typeface="Cordia New" panose="020B0304020202020204" pitchFamily="34" charset="-34"/>
              </a:rPr>
              <a:t>in</a:t>
            </a:r>
            <a:r>
              <a:rPr lang="en-US" sz="1800" kern="0" dirty="0">
                <a:solidFill>
                  <a:srgbClr val="D4D4D4"/>
                </a:solidFill>
                <a:effectLst/>
                <a:latin typeface="Courier New" panose="02070309020205020404" pitchFamily="49" charset="0"/>
                <a:ea typeface="Times New Roman" panose="02020603050405020304" pitchFamily="18" charset="0"/>
                <a:cs typeface="Cordia New" panose="020B0304020202020204" pitchFamily="34" charset="-34"/>
              </a:rPr>
              <a:t> </a:t>
            </a:r>
            <a:r>
              <a:rPr lang="en-US" sz="1800" kern="0" dirty="0" err="1">
                <a:solidFill>
                  <a:srgbClr val="FFFFFF"/>
                </a:solidFill>
                <a:effectLst/>
                <a:latin typeface="Courier New" panose="02070309020205020404" pitchFamily="49" charset="0"/>
                <a:ea typeface="Times New Roman" panose="02020603050405020304" pitchFamily="18" charset="0"/>
                <a:cs typeface="Cordia New" panose="020B0304020202020204" pitchFamily="34" charset="-34"/>
              </a:rPr>
              <a:t>non_numeric</a:t>
            </a:r>
            <a:r>
              <a:rPr lang="en-US" sz="1800" kern="0" dirty="0" err="1">
                <a:solidFill>
                  <a:srgbClr val="D4D4D4"/>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800" kern="0" dirty="0" err="1">
                <a:solidFill>
                  <a:srgbClr val="FFFFFF"/>
                </a:solidFill>
                <a:effectLst/>
                <a:latin typeface="Courier New" panose="02070309020205020404" pitchFamily="49" charset="0"/>
                <a:ea typeface="Times New Roman" panose="02020603050405020304" pitchFamily="18" charset="0"/>
                <a:cs typeface="Cordia New" panose="020B0304020202020204" pitchFamily="34" charset="-34"/>
              </a:rPr>
              <a:t>columns</a:t>
            </a:r>
            <a:r>
              <a:rPr lang="en-US" sz="1800" kern="0" dirty="0">
                <a:solidFill>
                  <a:srgbClr val="DCDCDC"/>
                </a:solidFill>
                <a:effectLst/>
                <a:latin typeface="Courier New" panose="02070309020205020404" pitchFamily="49" charset="0"/>
                <a:ea typeface="Times New Roman" panose="02020603050405020304" pitchFamily="18" charset="0"/>
                <a:cs typeface="Cordia New" panose="020B0304020202020204" pitchFamily="34" charset="-34"/>
              </a:rPr>
              <a:t>:</a:t>
            </a:r>
            <a:endParaRPr lang="en-US" sz="28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ts val="1575"/>
              </a:lnSpc>
              <a:spcAft>
                <a:spcPts val="800"/>
              </a:spcAft>
            </a:pPr>
            <a:r>
              <a:rPr lang="en-US" sz="1800" kern="0" dirty="0">
                <a:solidFill>
                  <a:srgbClr val="D4D4D4"/>
                </a:solidFill>
                <a:effectLst/>
                <a:latin typeface="Courier New" panose="02070309020205020404" pitchFamily="49" charset="0"/>
                <a:ea typeface="Times New Roman" panose="02020603050405020304" pitchFamily="18" charset="0"/>
                <a:cs typeface="Cordia New" panose="020B0304020202020204" pitchFamily="34" charset="-34"/>
              </a:rPr>
              <a:t>  </a:t>
            </a:r>
            <a:endParaRPr lang="en-US" sz="28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ts val="1575"/>
              </a:lnSpc>
              <a:spcAft>
                <a:spcPts val="800"/>
              </a:spcAft>
            </a:pPr>
            <a:r>
              <a:rPr lang="en-US" sz="1800" kern="0" dirty="0">
                <a:solidFill>
                  <a:srgbClr val="D4D4D4"/>
                </a:solidFill>
                <a:effectLst/>
                <a:latin typeface="Courier New" panose="02070309020205020404" pitchFamily="49" charset="0"/>
                <a:ea typeface="Times New Roman" panose="02020603050405020304" pitchFamily="18" charset="0"/>
                <a:cs typeface="Cordia New" panose="020B0304020202020204" pitchFamily="34" charset="-34"/>
              </a:rPr>
              <a:t>  </a:t>
            </a:r>
            <a:r>
              <a:rPr lang="en-US" sz="1800" kern="0" dirty="0">
                <a:solidFill>
                  <a:srgbClr val="00C53B"/>
                </a:solidFill>
                <a:effectLst/>
                <a:latin typeface="Courier New" panose="02070309020205020404" pitchFamily="49" charset="0"/>
                <a:ea typeface="Times New Roman" panose="02020603050405020304" pitchFamily="18" charset="0"/>
                <a:cs typeface="Cordia New" panose="020B0304020202020204" pitchFamily="34" charset="-34"/>
              </a:rPr>
              <a:t># Print the number of unique values</a:t>
            </a:r>
            <a:endParaRPr lang="en-US" sz="28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ts val="1575"/>
              </a:lnSpc>
              <a:spcAft>
                <a:spcPts val="800"/>
              </a:spcAft>
            </a:pPr>
            <a:r>
              <a:rPr lang="en-US" sz="1800" kern="0" dirty="0">
                <a:solidFill>
                  <a:srgbClr val="D4D4D4"/>
                </a:solidFill>
                <a:effectLst/>
                <a:latin typeface="Courier New" panose="02070309020205020404" pitchFamily="49" charset="0"/>
                <a:ea typeface="Times New Roman" panose="02020603050405020304" pitchFamily="18" charset="0"/>
                <a:cs typeface="Cordia New" panose="020B0304020202020204" pitchFamily="34" charset="-34"/>
              </a:rPr>
              <a:t>  </a:t>
            </a:r>
            <a:r>
              <a:rPr lang="en-US" sz="1800" kern="0" dirty="0">
                <a:solidFill>
                  <a:srgbClr val="009BD8"/>
                </a:solidFill>
                <a:effectLst/>
                <a:latin typeface="Courier New" panose="02070309020205020404" pitchFamily="49" charset="0"/>
                <a:ea typeface="Times New Roman" panose="02020603050405020304" pitchFamily="18" charset="0"/>
                <a:cs typeface="Cordia New" panose="020B0304020202020204" pitchFamily="34" charset="-34"/>
              </a:rPr>
              <a:t>print</a:t>
            </a:r>
            <a:r>
              <a:rPr lang="en-US" sz="1800" kern="0" dirty="0">
                <a:solidFill>
                  <a:srgbClr val="DCDCDC"/>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800" kern="0" dirty="0" err="1">
                <a:solidFill>
                  <a:srgbClr val="FFFFFF"/>
                </a:solidFill>
                <a:effectLst/>
                <a:latin typeface="Courier New" panose="02070309020205020404" pitchFamily="49" charset="0"/>
                <a:ea typeface="Times New Roman" panose="02020603050405020304" pitchFamily="18" charset="0"/>
                <a:cs typeface="Cordia New" panose="020B0304020202020204" pitchFamily="34" charset="-34"/>
              </a:rPr>
              <a:t>f</a:t>
            </a:r>
            <a:r>
              <a:rPr lang="en-US" sz="1800" kern="0" dirty="0" err="1">
                <a:solidFill>
                  <a:srgbClr val="DC4D8B"/>
                </a:solidFill>
                <a:effectLst/>
                <a:latin typeface="Courier New" panose="02070309020205020404" pitchFamily="49" charset="0"/>
                <a:ea typeface="Times New Roman" panose="02020603050405020304" pitchFamily="18" charset="0"/>
                <a:cs typeface="Cordia New" panose="020B0304020202020204" pitchFamily="34" charset="-34"/>
              </a:rPr>
              <a:t>"Number</a:t>
            </a:r>
            <a:r>
              <a:rPr lang="en-US" sz="1800" kern="0" dirty="0">
                <a:solidFill>
                  <a:srgbClr val="DC4D8B"/>
                </a:solidFill>
                <a:effectLst/>
                <a:latin typeface="Courier New" panose="02070309020205020404" pitchFamily="49" charset="0"/>
                <a:ea typeface="Times New Roman" panose="02020603050405020304" pitchFamily="18" charset="0"/>
                <a:cs typeface="Cordia New" panose="020B0304020202020204" pitchFamily="34" charset="-34"/>
              </a:rPr>
              <a:t> of unique values in {col} column: "</a:t>
            </a:r>
            <a:r>
              <a:rPr lang="en-US" sz="1800" kern="0" dirty="0">
                <a:solidFill>
                  <a:srgbClr val="DCDCDC"/>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800" kern="0" dirty="0">
                <a:solidFill>
                  <a:srgbClr val="D4D4D4"/>
                </a:solidFill>
                <a:effectLst/>
                <a:latin typeface="Courier New" panose="02070309020205020404" pitchFamily="49" charset="0"/>
                <a:ea typeface="Times New Roman" panose="02020603050405020304" pitchFamily="18" charset="0"/>
                <a:cs typeface="Cordia New" panose="020B0304020202020204" pitchFamily="34" charset="-34"/>
              </a:rPr>
              <a:t> </a:t>
            </a:r>
            <a:r>
              <a:rPr lang="en-US" sz="1800" kern="0" dirty="0" err="1">
                <a:solidFill>
                  <a:srgbClr val="FFFFFF"/>
                </a:solidFill>
                <a:effectLst/>
                <a:latin typeface="Courier New" panose="02070309020205020404" pitchFamily="49" charset="0"/>
                <a:ea typeface="Times New Roman" panose="02020603050405020304" pitchFamily="18" charset="0"/>
                <a:cs typeface="Cordia New" panose="020B0304020202020204" pitchFamily="34" charset="-34"/>
              </a:rPr>
              <a:t>non_numeric</a:t>
            </a:r>
            <a:r>
              <a:rPr lang="en-US" sz="1800" kern="0" dirty="0">
                <a:solidFill>
                  <a:srgbClr val="DCDCDC"/>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800" kern="0" dirty="0">
                <a:solidFill>
                  <a:srgbClr val="FFFFFF"/>
                </a:solidFill>
                <a:effectLst/>
                <a:latin typeface="Courier New" panose="02070309020205020404" pitchFamily="49" charset="0"/>
                <a:ea typeface="Times New Roman" panose="02020603050405020304" pitchFamily="18" charset="0"/>
                <a:cs typeface="Cordia New" panose="020B0304020202020204" pitchFamily="34" charset="-34"/>
              </a:rPr>
              <a:t>col</a:t>
            </a:r>
            <a:r>
              <a:rPr lang="en-US" sz="1800" kern="0" dirty="0">
                <a:solidFill>
                  <a:srgbClr val="DCDCDC"/>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800" kern="0" dirty="0">
                <a:solidFill>
                  <a:srgbClr val="D4D4D4"/>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800" kern="0" dirty="0" err="1">
                <a:solidFill>
                  <a:srgbClr val="FFFFFF"/>
                </a:solidFill>
                <a:effectLst/>
                <a:latin typeface="Courier New" panose="02070309020205020404" pitchFamily="49" charset="0"/>
                <a:ea typeface="Times New Roman" panose="02020603050405020304" pitchFamily="18" charset="0"/>
                <a:cs typeface="Cordia New" panose="020B0304020202020204" pitchFamily="34" charset="-34"/>
              </a:rPr>
              <a:t>nunique</a:t>
            </a:r>
            <a:r>
              <a:rPr lang="en-US" sz="1800" kern="0" dirty="0">
                <a:solidFill>
                  <a:srgbClr val="DCDCDC"/>
                </a:solidFill>
                <a:effectLst/>
                <a:latin typeface="Courier New" panose="02070309020205020404" pitchFamily="49" charset="0"/>
                <a:ea typeface="Times New Roman" panose="02020603050405020304" pitchFamily="18" charset="0"/>
                <a:cs typeface="Cordia New" panose="020B0304020202020204" pitchFamily="34" charset="-34"/>
              </a:rPr>
              <a:t>())</a:t>
            </a:r>
            <a:endParaRPr lang="en-US" sz="28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8" name="Rectangle 3">
            <a:extLst>
              <a:ext uri="{FF2B5EF4-FFF2-40B4-BE49-F238E27FC236}">
                <a16:creationId xmlns:a16="http://schemas.microsoft.com/office/drawing/2014/main" id="{AC70B6DE-EA09-ED0A-F177-8DA869996CC4}"/>
              </a:ext>
            </a:extLst>
          </p:cNvPr>
          <p:cNvSpPr>
            <a:spLocks noChangeArrowheads="1"/>
          </p:cNvSpPr>
          <p:nvPr/>
        </p:nvSpPr>
        <p:spPr bwMode="auto">
          <a:xfrm>
            <a:off x="349784" y="4165726"/>
            <a:ext cx="115484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Arial" panose="020B0604020202020204" pitchFamily="34" charset="0"/>
              </a:rPr>
              <a:t>The number of unique values in the "Duration" column of planes is shown.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Arial" panose="020B0604020202020204" pitchFamily="34" charset="0"/>
              </a:rPr>
              <a:t>Then calling planes["Duration"].head(), we see the following values: </a:t>
            </a:r>
          </a:p>
        </p:txBody>
      </p:sp>
      <p:sp>
        <p:nvSpPr>
          <p:cNvPr id="11" name="TextBox 10">
            <a:extLst>
              <a:ext uri="{FF2B5EF4-FFF2-40B4-BE49-F238E27FC236}">
                <a16:creationId xmlns:a16="http://schemas.microsoft.com/office/drawing/2014/main" id="{BD351C26-BFFF-FF51-5D9E-2B83AE7DA657}"/>
              </a:ext>
            </a:extLst>
          </p:cNvPr>
          <p:cNvSpPr txBox="1"/>
          <p:nvPr/>
        </p:nvSpPr>
        <p:spPr>
          <a:xfrm>
            <a:off x="4458386" y="5344102"/>
            <a:ext cx="3331226" cy="1384995"/>
          </a:xfrm>
          <a:prstGeom prst="rect">
            <a:avLst/>
          </a:prstGeom>
          <a:noFill/>
        </p:spPr>
        <p:txBody>
          <a:bodyPr wrap="square">
            <a:spAutoFit/>
          </a:bodyPr>
          <a:lstStyle/>
          <a:p>
            <a:r>
              <a:rPr lang="pt-BR" sz="1400" dirty="0"/>
              <a:t>0        19h</a:t>
            </a:r>
          </a:p>
          <a:p>
            <a:r>
              <a:rPr lang="pt-BR" sz="1400" dirty="0"/>
              <a:t>1     5h 25m</a:t>
            </a:r>
          </a:p>
          <a:p>
            <a:r>
              <a:rPr lang="pt-BR" sz="1400" dirty="0"/>
              <a:t>2     4h 45m</a:t>
            </a:r>
          </a:p>
          <a:p>
            <a:r>
              <a:rPr lang="pt-BR" sz="1400" dirty="0"/>
              <a:t>3     2h 25m</a:t>
            </a:r>
          </a:p>
          <a:p>
            <a:r>
              <a:rPr lang="pt-BR" sz="1400" dirty="0"/>
              <a:t>4    15h 30m</a:t>
            </a:r>
          </a:p>
          <a:p>
            <a:r>
              <a:rPr lang="pt-BR" sz="1400" dirty="0"/>
              <a:t>Name: Duration, dtype: object</a:t>
            </a:r>
          </a:p>
        </p:txBody>
      </p:sp>
    </p:spTree>
    <p:extLst>
      <p:ext uri="{BB962C8B-B14F-4D97-AF65-F5344CB8AC3E}">
        <p14:creationId xmlns:p14="http://schemas.microsoft.com/office/powerpoint/2010/main" val="4225100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18B0C9-E5D3-771A-FA47-847CEDB804C5}"/>
              </a:ext>
            </a:extLst>
          </p:cNvPr>
          <p:cNvSpPr txBox="1"/>
          <p:nvPr/>
        </p:nvSpPr>
        <p:spPr>
          <a:xfrm>
            <a:off x="537073" y="431479"/>
            <a:ext cx="11030638" cy="1754326"/>
          </a:xfrm>
          <a:prstGeom prst="rect">
            <a:avLst/>
          </a:prstGeom>
          <a:noFill/>
        </p:spPr>
        <p:txBody>
          <a:bodyPr wrap="square">
            <a:spAutoFit/>
          </a:bodyPr>
          <a:lstStyle/>
          <a:p>
            <a:r>
              <a:rPr lang="en-US" dirty="0"/>
              <a:t>Looks like this won't be simple to convert to numbers. However, you could categorize flights by duration and examine the frequency of different flight lengths!</a:t>
            </a:r>
          </a:p>
          <a:p>
            <a:endParaRPr lang="en-US" dirty="0"/>
          </a:p>
          <a:p>
            <a:r>
              <a:rPr lang="en-US" dirty="0"/>
              <a:t>You'll create a </a:t>
            </a:r>
            <a:r>
              <a:rPr lang="en-US" dirty="0">
                <a:highlight>
                  <a:srgbClr val="FFFF00"/>
                </a:highlight>
              </a:rPr>
              <a:t>"</a:t>
            </a:r>
            <a:r>
              <a:rPr lang="en-US" dirty="0" err="1">
                <a:highlight>
                  <a:srgbClr val="FFFF00"/>
                </a:highlight>
              </a:rPr>
              <a:t>Duration_Category</a:t>
            </a:r>
            <a:r>
              <a:rPr lang="en-US" dirty="0">
                <a:highlight>
                  <a:srgbClr val="FFFF00"/>
                </a:highlight>
              </a:rPr>
              <a:t>"</a:t>
            </a:r>
            <a:r>
              <a:rPr lang="en-US" dirty="0"/>
              <a:t> column in the </a:t>
            </a:r>
            <a:r>
              <a:rPr lang="en-US" dirty="0">
                <a:highlight>
                  <a:srgbClr val="FFFF00"/>
                </a:highlight>
              </a:rPr>
              <a:t>planes</a:t>
            </a:r>
            <a:r>
              <a:rPr lang="en-US" dirty="0"/>
              <a:t> DataFrame. Before you can do this you'll need to create a list of the values you would like to insert into the DataFrame, followed by the existing values that these should be created from.</a:t>
            </a:r>
          </a:p>
        </p:txBody>
      </p:sp>
      <p:sp>
        <p:nvSpPr>
          <p:cNvPr id="7" name="TextBox 6">
            <a:extLst>
              <a:ext uri="{FF2B5EF4-FFF2-40B4-BE49-F238E27FC236}">
                <a16:creationId xmlns:a16="http://schemas.microsoft.com/office/drawing/2014/main" id="{4C6D20C6-4087-AED9-CF79-B135DAB14E36}"/>
              </a:ext>
            </a:extLst>
          </p:cNvPr>
          <p:cNvSpPr txBox="1"/>
          <p:nvPr/>
        </p:nvSpPr>
        <p:spPr>
          <a:xfrm>
            <a:off x="627961" y="2554591"/>
            <a:ext cx="10939750" cy="1508105"/>
          </a:xfrm>
          <a:prstGeom prst="rect">
            <a:avLst/>
          </a:prstGeom>
          <a:noFill/>
        </p:spPr>
        <p:txBody>
          <a:bodyPr wrap="square">
            <a:spAutoFit/>
          </a:bodyPr>
          <a:lstStyle/>
          <a:p>
            <a:pPr marR="0" lvl="0"/>
            <a:r>
              <a:rPr lang="en-US" sz="1800" b="1" dirty="0">
                <a:solidFill>
                  <a:srgbClr val="00B0F0"/>
                </a:solidFill>
                <a:effectLst/>
                <a:latin typeface="Arial" panose="020B0604020202020204" pitchFamily="34" charset="0"/>
                <a:ea typeface="Times New Roman" panose="02020603050405020304" pitchFamily="18" charset="0"/>
              </a:rPr>
              <a:t>Create </a:t>
            </a:r>
            <a:r>
              <a:rPr lang="en-US" sz="1800" b="1" dirty="0" err="1">
                <a:solidFill>
                  <a:srgbClr val="00B0F0"/>
                </a:solidFill>
                <a:effectLst/>
                <a:latin typeface="Arial" panose="020B0604020202020204" pitchFamily="34" charset="0"/>
                <a:ea typeface="Times New Roman" panose="02020603050405020304" pitchFamily="18" charset="0"/>
              </a:rPr>
              <a:t>short_flights</a:t>
            </a:r>
            <a:r>
              <a:rPr lang="en-US" sz="1800" b="1" dirty="0">
                <a:solidFill>
                  <a:srgbClr val="00B0F0"/>
                </a:solidFill>
                <a:effectLst/>
                <a:latin typeface="Arial" panose="020B0604020202020204" pitchFamily="34" charset="0"/>
                <a:ea typeface="Times New Roman" panose="02020603050405020304" pitchFamily="18" charset="0"/>
              </a:rPr>
              <a:t>, a string to capture values of "0h", "1h", "2h", "3h", or "4h".</a:t>
            </a:r>
            <a:endParaRPr lang="en-US" sz="2400" dirty="0">
              <a:latin typeface="Times New Roman" panose="02020603050405020304" pitchFamily="18" charset="0"/>
              <a:ea typeface="Times New Roman" panose="02020603050405020304" pitchFamily="18" charset="0"/>
            </a:endParaRPr>
          </a:p>
          <a:p>
            <a:pPr marR="0" lvl="0"/>
            <a:endParaRPr lang="en-US" dirty="0">
              <a:latin typeface="Arial" panose="020B0604020202020204" pitchFamily="34" charset="0"/>
              <a:cs typeface="Arial" panose="020B0604020202020204" pitchFamily="34" charset="0"/>
            </a:endParaRPr>
          </a:p>
          <a:p>
            <a:pPr marR="0" lvl="0"/>
            <a:r>
              <a:rPr lang="en-US" sz="1800" b="1" dirty="0">
                <a:solidFill>
                  <a:srgbClr val="00B0F0"/>
                </a:solidFill>
                <a:effectLst/>
                <a:latin typeface="Arial" panose="020B0604020202020204" pitchFamily="34" charset="0"/>
                <a:ea typeface="Times New Roman" panose="02020603050405020304" pitchFamily="18" charset="0"/>
              </a:rPr>
              <a:t>Create </a:t>
            </a:r>
            <a:r>
              <a:rPr lang="en-US" sz="1800" b="1" dirty="0" err="1">
                <a:solidFill>
                  <a:srgbClr val="00B0F0"/>
                </a:solidFill>
                <a:effectLst/>
                <a:latin typeface="Arial" panose="020B0604020202020204" pitchFamily="34" charset="0"/>
                <a:ea typeface="Times New Roman" panose="02020603050405020304" pitchFamily="18" charset="0"/>
              </a:rPr>
              <a:t>medium_flights</a:t>
            </a:r>
            <a:r>
              <a:rPr lang="en-US" sz="1800" b="1" dirty="0">
                <a:solidFill>
                  <a:srgbClr val="00B0F0"/>
                </a:solidFill>
                <a:effectLst/>
                <a:latin typeface="Arial" panose="020B0604020202020204" pitchFamily="34" charset="0"/>
                <a:ea typeface="Times New Roman" panose="02020603050405020304" pitchFamily="18" charset="0"/>
              </a:rPr>
              <a:t> to capture any values between five and nine hours.</a:t>
            </a:r>
            <a:endParaRPr lang="en-US" sz="2400" dirty="0">
              <a:effectLst/>
              <a:latin typeface="Times New Roman" panose="02020603050405020304" pitchFamily="18" charset="0"/>
              <a:ea typeface="Times New Roman" panose="02020603050405020304" pitchFamily="18" charset="0"/>
            </a:endParaRPr>
          </a:p>
          <a:p>
            <a:endParaRPr lang="en-US" sz="1800" b="1" dirty="0">
              <a:solidFill>
                <a:srgbClr val="00B0F0"/>
              </a:solidFill>
              <a:effectLst/>
              <a:latin typeface="Arial" panose="020B0604020202020204" pitchFamily="34" charset="0"/>
              <a:ea typeface="Calibri" panose="020F0502020204030204" pitchFamily="34" charset="0"/>
            </a:endParaRPr>
          </a:p>
          <a:p>
            <a:r>
              <a:rPr lang="en-US" sz="1800" b="1" dirty="0">
                <a:solidFill>
                  <a:srgbClr val="00B0F0"/>
                </a:solidFill>
                <a:effectLst/>
                <a:latin typeface="Arial" panose="020B0604020202020204" pitchFamily="34" charset="0"/>
                <a:ea typeface="Calibri" panose="020F0502020204030204" pitchFamily="34" charset="0"/>
              </a:rPr>
              <a:t>Create </a:t>
            </a:r>
            <a:r>
              <a:rPr lang="en-US" sz="1800" b="1" dirty="0" err="1">
                <a:solidFill>
                  <a:srgbClr val="00B0F0"/>
                </a:solidFill>
                <a:effectLst/>
                <a:latin typeface="Arial" panose="020B0604020202020204" pitchFamily="34" charset="0"/>
                <a:ea typeface="Calibri" panose="020F0502020204030204" pitchFamily="34" charset="0"/>
              </a:rPr>
              <a:t>long_flights</a:t>
            </a:r>
            <a:r>
              <a:rPr lang="en-US" sz="1800" b="1" dirty="0">
                <a:solidFill>
                  <a:srgbClr val="00B0F0"/>
                </a:solidFill>
                <a:effectLst/>
                <a:latin typeface="Arial" panose="020B0604020202020204" pitchFamily="34" charset="0"/>
                <a:ea typeface="Calibri" panose="020F0502020204030204" pitchFamily="34" charset="0"/>
              </a:rPr>
              <a:t> to capture any values from 10 hours to 16 hours inclusive.</a:t>
            </a:r>
            <a:endParaRPr lang="en-US" dirty="0"/>
          </a:p>
        </p:txBody>
      </p:sp>
    </p:spTree>
    <p:extLst>
      <p:ext uri="{BB962C8B-B14F-4D97-AF65-F5344CB8AC3E}">
        <p14:creationId xmlns:p14="http://schemas.microsoft.com/office/powerpoint/2010/main" val="4023153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D9138D-1EFC-D05B-2470-A2EBA5A3CCEA}"/>
              </a:ext>
            </a:extLst>
          </p:cNvPr>
          <p:cNvSpPr txBox="1"/>
          <p:nvPr/>
        </p:nvSpPr>
        <p:spPr>
          <a:xfrm>
            <a:off x="548089" y="540082"/>
            <a:ext cx="11372162" cy="646331"/>
          </a:xfrm>
          <a:prstGeom prst="rect">
            <a:avLst/>
          </a:prstGeom>
          <a:noFill/>
        </p:spPr>
        <p:txBody>
          <a:bodyPr wrap="square">
            <a:spAutoFit/>
          </a:bodyPr>
          <a:lstStyle/>
          <a:p>
            <a:r>
              <a:rPr lang="en-US" dirty="0"/>
              <a:t>Remember from the last lecture (Lecture3), we can explore the data using various Pandas methods or attributes such as .head(), .info(), .describe(), .shape, etc.</a:t>
            </a:r>
          </a:p>
        </p:txBody>
      </p:sp>
      <p:pic>
        <p:nvPicPr>
          <p:cNvPr id="4" name="Picture 3" descr="A screenshot of a computer program&#10;&#10;Description automatically generated with medium confidence">
            <a:extLst>
              <a:ext uri="{FF2B5EF4-FFF2-40B4-BE49-F238E27FC236}">
                <a16:creationId xmlns:a16="http://schemas.microsoft.com/office/drawing/2014/main" id="{2054400D-3466-EB8A-2B8F-22B6C297AEB0}"/>
              </a:ext>
            </a:extLst>
          </p:cNvPr>
          <p:cNvPicPr>
            <a:picLocks noChangeAspect="1"/>
          </p:cNvPicPr>
          <p:nvPr/>
        </p:nvPicPr>
        <p:blipFill>
          <a:blip r:embed="rId2"/>
          <a:stretch>
            <a:fillRect/>
          </a:stretch>
        </p:blipFill>
        <p:spPr>
          <a:xfrm>
            <a:off x="1361672" y="1635649"/>
            <a:ext cx="9744996" cy="4875319"/>
          </a:xfrm>
          <a:prstGeom prst="rect">
            <a:avLst/>
          </a:prstGeom>
        </p:spPr>
      </p:pic>
    </p:spTree>
    <p:extLst>
      <p:ext uri="{BB962C8B-B14F-4D97-AF65-F5344CB8AC3E}">
        <p14:creationId xmlns:p14="http://schemas.microsoft.com/office/powerpoint/2010/main" val="1277274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0DAE32-8E5C-B6A9-A002-FA643C919F11}"/>
              </a:ext>
            </a:extLst>
          </p:cNvPr>
          <p:cNvSpPr txBox="1"/>
          <p:nvPr/>
        </p:nvSpPr>
        <p:spPr>
          <a:xfrm>
            <a:off x="415886" y="392130"/>
            <a:ext cx="11394195" cy="3693319"/>
          </a:xfrm>
          <a:prstGeom prst="rect">
            <a:avLst/>
          </a:prstGeom>
          <a:noFill/>
        </p:spPr>
        <p:txBody>
          <a:bodyPr wrap="square">
            <a:spAutoFit/>
          </a:bodyPr>
          <a:lstStyle/>
          <a:p>
            <a:r>
              <a:rPr lang="en-US" b="1" dirty="0"/>
              <a:t>Adding duration categories</a:t>
            </a:r>
          </a:p>
          <a:p>
            <a:endParaRPr lang="en-US" b="1" dirty="0"/>
          </a:p>
          <a:p>
            <a:r>
              <a:rPr lang="en-US" dirty="0"/>
              <a:t>Now that you've set up the categories and values you want to capture, it's time to build a new column to analyze the frequency of flights by duration!</a:t>
            </a:r>
          </a:p>
          <a:p>
            <a:endParaRPr lang="en-US" dirty="0"/>
          </a:p>
          <a:p>
            <a:r>
              <a:rPr lang="en-US" dirty="0"/>
              <a:t>The variables </a:t>
            </a:r>
            <a:r>
              <a:rPr lang="en-US" dirty="0" err="1">
                <a:highlight>
                  <a:srgbClr val="FFFF00"/>
                </a:highlight>
              </a:rPr>
              <a:t>flight_categories</a:t>
            </a:r>
            <a:r>
              <a:rPr lang="en-US" dirty="0"/>
              <a:t>, </a:t>
            </a:r>
            <a:r>
              <a:rPr lang="en-US" dirty="0" err="1">
                <a:highlight>
                  <a:srgbClr val="FFFF00"/>
                </a:highlight>
              </a:rPr>
              <a:t>short_flights</a:t>
            </a:r>
            <a:r>
              <a:rPr lang="en-US" dirty="0"/>
              <a:t>, </a:t>
            </a:r>
            <a:r>
              <a:rPr lang="en-US" dirty="0" err="1">
                <a:highlight>
                  <a:srgbClr val="FFFF00"/>
                </a:highlight>
              </a:rPr>
              <a:t>medium_flights</a:t>
            </a:r>
            <a:r>
              <a:rPr lang="en-US" dirty="0"/>
              <a:t>, and </a:t>
            </a:r>
            <a:r>
              <a:rPr lang="en-US" dirty="0" err="1">
                <a:highlight>
                  <a:srgbClr val="FFFF00"/>
                </a:highlight>
              </a:rPr>
              <a:t>long_flights</a:t>
            </a:r>
            <a:r>
              <a:rPr lang="en-US" dirty="0">
                <a:highlight>
                  <a:srgbClr val="FFFF00"/>
                </a:highlight>
              </a:rPr>
              <a:t> </a:t>
            </a:r>
            <a:r>
              <a:rPr lang="en-US" dirty="0"/>
              <a:t>that you previously created are needed.</a:t>
            </a:r>
          </a:p>
          <a:p>
            <a:endParaRPr lang="en-US" dirty="0"/>
          </a:p>
          <a:p>
            <a:r>
              <a:rPr lang="en-US" dirty="0"/>
              <a:t>Additionally, the following packages have been imported: </a:t>
            </a:r>
          </a:p>
          <a:p>
            <a:r>
              <a:rPr lang="en-US" dirty="0"/>
              <a:t>pandas as pd</a:t>
            </a:r>
          </a:p>
          <a:p>
            <a:r>
              <a:rPr lang="en-US" dirty="0" err="1"/>
              <a:t>numpy</a:t>
            </a:r>
            <a:r>
              <a:rPr lang="en-US" dirty="0"/>
              <a:t> as np</a:t>
            </a:r>
          </a:p>
          <a:p>
            <a:r>
              <a:rPr lang="en-US" dirty="0"/>
              <a:t>seaborn as </a:t>
            </a:r>
            <a:r>
              <a:rPr lang="en-US" dirty="0" err="1"/>
              <a:t>sns</a:t>
            </a:r>
            <a:r>
              <a:rPr lang="en-US" dirty="0"/>
              <a:t> </a:t>
            </a:r>
          </a:p>
          <a:p>
            <a:r>
              <a:rPr lang="en-US" dirty="0" err="1"/>
              <a:t>matplotlib.pyplot</a:t>
            </a:r>
            <a:r>
              <a:rPr lang="en-US" dirty="0"/>
              <a:t> as </a:t>
            </a:r>
            <a:r>
              <a:rPr lang="en-US" dirty="0" err="1"/>
              <a:t>plt</a:t>
            </a:r>
            <a:endParaRPr lang="en-US" dirty="0"/>
          </a:p>
        </p:txBody>
      </p:sp>
      <p:sp>
        <p:nvSpPr>
          <p:cNvPr id="6" name="TextBox 5">
            <a:extLst>
              <a:ext uri="{FF2B5EF4-FFF2-40B4-BE49-F238E27FC236}">
                <a16:creationId xmlns:a16="http://schemas.microsoft.com/office/drawing/2014/main" id="{44509208-A6FB-6D52-B17D-D84B23BF7DA3}"/>
              </a:ext>
            </a:extLst>
          </p:cNvPr>
          <p:cNvSpPr txBox="1"/>
          <p:nvPr/>
        </p:nvSpPr>
        <p:spPr>
          <a:xfrm>
            <a:off x="415886" y="4271645"/>
            <a:ext cx="11394195" cy="2123658"/>
          </a:xfrm>
          <a:prstGeom prst="rect">
            <a:avLst/>
          </a:prstGeom>
          <a:noFill/>
        </p:spPr>
        <p:txBody>
          <a:bodyPr wrap="square">
            <a:spAutoFit/>
          </a:bodyPr>
          <a:lstStyle/>
          <a:p>
            <a:pPr marR="0" lvl="0"/>
            <a:r>
              <a:rPr lang="en-US" sz="1800" b="1" dirty="0">
                <a:solidFill>
                  <a:srgbClr val="00B0F0"/>
                </a:solidFill>
                <a:effectLst/>
                <a:latin typeface="Arial" panose="020B0604020202020204" pitchFamily="34" charset="0"/>
                <a:ea typeface="Times New Roman" panose="02020603050405020304" pitchFamily="18" charset="0"/>
              </a:rPr>
              <a:t>Create conditions, a list containing subsets of planes["Duration"] based on </a:t>
            </a:r>
            <a:r>
              <a:rPr lang="en-US" sz="1800" b="1" dirty="0" err="1">
                <a:solidFill>
                  <a:srgbClr val="00B0F0"/>
                </a:solidFill>
                <a:effectLst/>
                <a:latin typeface="Arial" panose="020B0604020202020204" pitchFamily="34" charset="0"/>
                <a:ea typeface="Times New Roman" panose="02020603050405020304" pitchFamily="18" charset="0"/>
              </a:rPr>
              <a:t>short_flights</a:t>
            </a:r>
            <a:r>
              <a:rPr lang="en-US" sz="1800" b="1" dirty="0">
                <a:solidFill>
                  <a:srgbClr val="00B0F0"/>
                </a:solidFill>
                <a:effectLst/>
                <a:latin typeface="Arial" panose="020B0604020202020204" pitchFamily="34" charset="0"/>
                <a:ea typeface="Times New Roman" panose="02020603050405020304" pitchFamily="18" charset="0"/>
              </a:rPr>
              <a:t>, </a:t>
            </a:r>
            <a:r>
              <a:rPr lang="en-US" sz="1800" b="1" dirty="0" err="1">
                <a:solidFill>
                  <a:srgbClr val="00B0F0"/>
                </a:solidFill>
                <a:effectLst/>
                <a:latin typeface="Arial" panose="020B0604020202020204" pitchFamily="34" charset="0"/>
                <a:ea typeface="Times New Roman" panose="02020603050405020304" pitchFamily="18" charset="0"/>
              </a:rPr>
              <a:t>medium_flights</a:t>
            </a:r>
            <a:r>
              <a:rPr lang="en-US" sz="1800" b="1" dirty="0">
                <a:solidFill>
                  <a:srgbClr val="00B0F0"/>
                </a:solidFill>
                <a:effectLst/>
                <a:latin typeface="Arial" panose="020B0604020202020204" pitchFamily="34" charset="0"/>
                <a:ea typeface="Times New Roman" panose="02020603050405020304" pitchFamily="18" charset="0"/>
              </a:rPr>
              <a:t>, and </a:t>
            </a:r>
            <a:r>
              <a:rPr lang="en-US" sz="1800" b="1" dirty="0" err="1">
                <a:solidFill>
                  <a:srgbClr val="00B0F0"/>
                </a:solidFill>
                <a:effectLst/>
                <a:latin typeface="Arial" panose="020B0604020202020204" pitchFamily="34" charset="0"/>
                <a:ea typeface="Times New Roman" panose="02020603050405020304" pitchFamily="18" charset="0"/>
              </a:rPr>
              <a:t>long_flights</a:t>
            </a:r>
            <a:r>
              <a:rPr lang="en-US" sz="1800" b="1" dirty="0">
                <a:solidFill>
                  <a:srgbClr val="00B0F0"/>
                </a:solidFill>
                <a:effectLst/>
                <a:latin typeface="Arial" panose="020B0604020202020204" pitchFamily="34"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R="0" lvl="0"/>
            <a:endParaRPr lang="en-US" sz="2400" b="1" dirty="0">
              <a:solidFill>
                <a:srgbClr val="00B0F0"/>
              </a:solidFill>
              <a:effectLst/>
              <a:latin typeface="Times New Roman" panose="02020603050405020304" pitchFamily="18" charset="0"/>
              <a:ea typeface="Times New Roman" panose="02020603050405020304" pitchFamily="18" charset="0"/>
            </a:endParaRPr>
          </a:p>
          <a:p>
            <a:pPr marR="0" lvl="0"/>
            <a:r>
              <a:rPr lang="en-US" sz="1800" b="1" dirty="0">
                <a:solidFill>
                  <a:srgbClr val="00B0F0"/>
                </a:solidFill>
                <a:effectLst/>
                <a:latin typeface="Arial" panose="020B0604020202020204" pitchFamily="34" charset="0"/>
                <a:ea typeface="Times New Roman" panose="02020603050405020304" pitchFamily="18" charset="0"/>
              </a:rPr>
              <a:t>Create the "</a:t>
            </a:r>
            <a:r>
              <a:rPr lang="en-US" sz="1800" b="1" dirty="0" err="1">
                <a:solidFill>
                  <a:srgbClr val="00B0F0"/>
                </a:solidFill>
                <a:effectLst/>
                <a:latin typeface="Arial" panose="020B0604020202020204" pitchFamily="34" charset="0"/>
                <a:ea typeface="Times New Roman" panose="02020603050405020304" pitchFamily="18" charset="0"/>
              </a:rPr>
              <a:t>Duration_Category</a:t>
            </a:r>
            <a:r>
              <a:rPr lang="en-US" sz="1800" b="1" dirty="0">
                <a:solidFill>
                  <a:srgbClr val="00B0F0"/>
                </a:solidFill>
                <a:effectLst/>
                <a:latin typeface="Arial" panose="020B0604020202020204" pitchFamily="34" charset="0"/>
                <a:ea typeface="Times New Roman" panose="02020603050405020304" pitchFamily="18" charset="0"/>
              </a:rPr>
              <a:t>" column by calling a function that accepts your conditions list and </a:t>
            </a:r>
            <a:r>
              <a:rPr lang="en-US" sz="1800" b="1" dirty="0" err="1">
                <a:solidFill>
                  <a:srgbClr val="00B0F0"/>
                </a:solidFill>
                <a:effectLst/>
                <a:latin typeface="Arial" panose="020B0604020202020204" pitchFamily="34" charset="0"/>
                <a:ea typeface="Times New Roman" panose="02020603050405020304" pitchFamily="18" charset="0"/>
              </a:rPr>
              <a:t>flight_categories</a:t>
            </a:r>
            <a:r>
              <a:rPr lang="en-US" sz="1800" b="1" dirty="0">
                <a:solidFill>
                  <a:srgbClr val="00B0F0"/>
                </a:solidFill>
                <a:effectLst/>
                <a:latin typeface="Arial" panose="020B0604020202020204" pitchFamily="34" charset="0"/>
                <a:ea typeface="Times New Roman" panose="02020603050405020304" pitchFamily="18" charset="0"/>
              </a:rPr>
              <a:t>, setting values not found to "Extreme duration".</a:t>
            </a:r>
            <a:endParaRPr lang="en-US" sz="2400" dirty="0">
              <a:effectLst/>
              <a:latin typeface="Times New Roman" panose="02020603050405020304" pitchFamily="18" charset="0"/>
              <a:ea typeface="Times New Roman" panose="02020603050405020304" pitchFamily="18" charset="0"/>
            </a:endParaRPr>
          </a:p>
          <a:p>
            <a:endParaRPr lang="en-US" sz="1800" b="1" dirty="0">
              <a:solidFill>
                <a:srgbClr val="00B0F0"/>
              </a:solidFill>
              <a:effectLst/>
              <a:latin typeface="Arial" panose="020B0604020202020204" pitchFamily="34" charset="0"/>
              <a:ea typeface="Calibri" panose="020F0502020204030204" pitchFamily="34" charset="0"/>
            </a:endParaRPr>
          </a:p>
          <a:p>
            <a:r>
              <a:rPr lang="en-US" sz="1800" b="1" dirty="0">
                <a:solidFill>
                  <a:srgbClr val="00B0F0"/>
                </a:solidFill>
                <a:effectLst/>
                <a:latin typeface="Arial" panose="020B0604020202020204" pitchFamily="34" charset="0"/>
                <a:ea typeface="Calibri" panose="020F0502020204030204" pitchFamily="34" charset="0"/>
              </a:rPr>
              <a:t>Create a plot showing the count of each category.</a:t>
            </a:r>
            <a:endParaRPr lang="en-US" dirty="0"/>
          </a:p>
        </p:txBody>
      </p:sp>
    </p:spTree>
    <p:extLst>
      <p:ext uri="{BB962C8B-B14F-4D97-AF65-F5344CB8AC3E}">
        <p14:creationId xmlns:p14="http://schemas.microsoft.com/office/powerpoint/2010/main" val="37341176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056DCE-701E-5D74-B118-59EA4C8AE7E0}"/>
              </a:ext>
            </a:extLst>
          </p:cNvPr>
          <p:cNvSpPr txBox="1"/>
          <p:nvPr/>
        </p:nvSpPr>
        <p:spPr>
          <a:xfrm>
            <a:off x="195549" y="244378"/>
            <a:ext cx="11449280" cy="1077218"/>
          </a:xfrm>
          <a:prstGeom prst="rect">
            <a:avLst/>
          </a:prstGeom>
          <a:noFill/>
        </p:spPr>
        <p:txBody>
          <a:bodyPr wrap="square">
            <a:spAutoFit/>
          </a:bodyPr>
          <a:lstStyle/>
          <a:p>
            <a:pPr marL="0" marR="0"/>
            <a:r>
              <a:rPr lang="en-US" sz="2800" b="1" dirty="0">
                <a:solidFill>
                  <a:srgbClr val="05192D"/>
                </a:solidFill>
                <a:effectLst/>
                <a:latin typeface="Arial" panose="020B0604020202020204" pitchFamily="34" charset="0"/>
                <a:ea typeface="Times New Roman" panose="02020603050405020304" pitchFamily="18" charset="0"/>
              </a:rPr>
              <a:t>Working with Numerical Data.</a:t>
            </a:r>
            <a:endParaRPr lang="en-US" sz="2400" dirty="0">
              <a:effectLst/>
              <a:latin typeface="Times New Roman" panose="02020603050405020304" pitchFamily="18" charset="0"/>
              <a:ea typeface="Times New Roman" panose="02020603050405020304" pitchFamily="18" charset="0"/>
            </a:endParaRPr>
          </a:p>
          <a:p>
            <a:endParaRPr lang="en-US" sz="1800" dirty="0">
              <a:solidFill>
                <a:srgbClr val="05192D"/>
              </a:solidFill>
              <a:effectLst/>
              <a:latin typeface="Arial" panose="020B0604020202020204" pitchFamily="34" charset="0"/>
              <a:ea typeface="Calibri" panose="020F0502020204030204" pitchFamily="34" charset="0"/>
            </a:endParaRPr>
          </a:p>
          <a:p>
            <a:r>
              <a:rPr lang="en-US" sz="1800" dirty="0">
                <a:solidFill>
                  <a:srgbClr val="05192D"/>
                </a:solidFill>
                <a:effectLst/>
                <a:latin typeface="Arial" panose="020B0604020202020204" pitchFamily="34" charset="0"/>
                <a:ea typeface="Calibri" panose="020F0502020204030204" pitchFamily="34" charset="0"/>
              </a:rPr>
              <a:t>It’s time to switch our focus to working with numeric data.</a:t>
            </a:r>
            <a:endParaRPr lang="en-US" dirty="0"/>
          </a:p>
        </p:txBody>
      </p:sp>
      <p:pic>
        <p:nvPicPr>
          <p:cNvPr id="4" name="Picture 3" descr="A screenshot of a computer program&#10;&#10;Description automatically generated">
            <a:extLst>
              <a:ext uri="{FF2B5EF4-FFF2-40B4-BE49-F238E27FC236}">
                <a16:creationId xmlns:a16="http://schemas.microsoft.com/office/drawing/2014/main" id="{01599FC0-9AF4-E8CF-17B3-1D9AA52CF721}"/>
              </a:ext>
            </a:extLst>
          </p:cNvPr>
          <p:cNvPicPr>
            <a:picLocks noChangeAspect="1"/>
          </p:cNvPicPr>
          <p:nvPr/>
        </p:nvPicPr>
        <p:blipFill>
          <a:blip r:embed="rId2"/>
          <a:stretch>
            <a:fillRect/>
          </a:stretch>
        </p:blipFill>
        <p:spPr>
          <a:xfrm>
            <a:off x="3033948" y="1431766"/>
            <a:ext cx="6124104" cy="2765661"/>
          </a:xfrm>
          <a:prstGeom prst="rect">
            <a:avLst/>
          </a:prstGeom>
        </p:spPr>
      </p:pic>
      <p:sp>
        <p:nvSpPr>
          <p:cNvPr id="6" name="TextBox 5">
            <a:extLst>
              <a:ext uri="{FF2B5EF4-FFF2-40B4-BE49-F238E27FC236}">
                <a16:creationId xmlns:a16="http://schemas.microsoft.com/office/drawing/2014/main" id="{660145EB-F2AC-E03E-0A5E-CC789C675CC7}"/>
              </a:ext>
            </a:extLst>
          </p:cNvPr>
          <p:cNvSpPr txBox="1"/>
          <p:nvPr/>
        </p:nvSpPr>
        <p:spPr>
          <a:xfrm>
            <a:off x="195549" y="4307597"/>
            <a:ext cx="11449279"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To obtain Salary in USD we'll need to perform a few tasks. First, we need to remove the commas from the values in the </a:t>
            </a:r>
            <a:r>
              <a:rPr lang="en-US" sz="1800" dirty="0" err="1">
                <a:solidFill>
                  <a:srgbClr val="05192D"/>
                </a:solidFill>
                <a:effectLst/>
                <a:latin typeface="Arial" panose="020B0604020202020204" pitchFamily="34" charset="0"/>
                <a:ea typeface="Calibri" panose="020F0502020204030204" pitchFamily="34" charset="0"/>
              </a:rPr>
              <a:t>Salary_In_Rupees</a:t>
            </a:r>
            <a:r>
              <a:rPr lang="en-US" sz="1800" dirty="0">
                <a:solidFill>
                  <a:srgbClr val="05192D"/>
                </a:solidFill>
                <a:effectLst/>
                <a:latin typeface="Arial" panose="020B0604020202020204" pitchFamily="34" charset="0"/>
                <a:ea typeface="Calibri" panose="020F0502020204030204" pitchFamily="34" charset="0"/>
              </a:rPr>
              <a:t> column. Next, we change the data type to float. Lastly, we'll make a new column by converting the currency.</a:t>
            </a:r>
            <a:endParaRPr lang="en-US" dirty="0"/>
          </a:p>
        </p:txBody>
      </p:sp>
      <p:pic>
        <p:nvPicPr>
          <p:cNvPr id="7" name="Picture 6" descr="A screenshot of a computer&#10;&#10;Description automatically generated">
            <a:extLst>
              <a:ext uri="{FF2B5EF4-FFF2-40B4-BE49-F238E27FC236}">
                <a16:creationId xmlns:a16="http://schemas.microsoft.com/office/drawing/2014/main" id="{8C6C10B8-21D9-6DA0-6DF1-7654FB4F64F7}"/>
              </a:ext>
            </a:extLst>
          </p:cNvPr>
          <p:cNvPicPr>
            <a:picLocks noChangeAspect="1"/>
          </p:cNvPicPr>
          <p:nvPr/>
        </p:nvPicPr>
        <p:blipFill>
          <a:blip r:embed="rId3"/>
          <a:stretch>
            <a:fillRect/>
          </a:stretch>
        </p:blipFill>
        <p:spPr>
          <a:xfrm>
            <a:off x="4677578" y="5003800"/>
            <a:ext cx="5943600" cy="1854200"/>
          </a:xfrm>
          <a:prstGeom prst="rect">
            <a:avLst/>
          </a:prstGeom>
        </p:spPr>
      </p:pic>
    </p:spTree>
    <p:extLst>
      <p:ext uri="{BB962C8B-B14F-4D97-AF65-F5344CB8AC3E}">
        <p14:creationId xmlns:p14="http://schemas.microsoft.com/office/powerpoint/2010/main" val="1710716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program&#10;&#10;Description automatically generated">
            <a:extLst>
              <a:ext uri="{FF2B5EF4-FFF2-40B4-BE49-F238E27FC236}">
                <a16:creationId xmlns:a16="http://schemas.microsoft.com/office/drawing/2014/main" id="{BA9D9A04-FBE8-0976-9248-BCB264B946D6}"/>
              </a:ext>
            </a:extLst>
          </p:cNvPr>
          <p:cNvPicPr>
            <a:picLocks noChangeAspect="1"/>
          </p:cNvPicPr>
          <p:nvPr/>
        </p:nvPicPr>
        <p:blipFill>
          <a:blip r:embed="rId2"/>
          <a:stretch>
            <a:fillRect/>
          </a:stretch>
        </p:blipFill>
        <p:spPr>
          <a:xfrm>
            <a:off x="3124200" y="173737"/>
            <a:ext cx="5943600" cy="2764790"/>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F61E4D50-E974-7008-1E0D-D491F960ED44}"/>
              </a:ext>
            </a:extLst>
          </p:cNvPr>
          <p:cNvPicPr>
            <a:picLocks noChangeAspect="1"/>
          </p:cNvPicPr>
          <p:nvPr/>
        </p:nvPicPr>
        <p:blipFill>
          <a:blip r:embed="rId3"/>
          <a:stretch>
            <a:fillRect/>
          </a:stretch>
        </p:blipFill>
        <p:spPr>
          <a:xfrm>
            <a:off x="3124200" y="3013114"/>
            <a:ext cx="5943600" cy="146304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AC1FB91C-7D48-89DD-A99E-2D16F1075650}"/>
              </a:ext>
            </a:extLst>
          </p:cNvPr>
          <p:cNvPicPr>
            <a:picLocks noChangeAspect="1"/>
          </p:cNvPicPr>
          <p:nvPr/>
        </p:nvPicPr>
        <p:blipFill>
          <a:blip r:embed="rId4"/>
          <a:stretch>
            <a:fillRect/>
          </a:stretch>
        </p:blipFill>
        <p:spPr>
          <a:xfrm>
            <a:off x="3124200" y="4603295"/>
            <a:ext cx="5943600" cy="2151380"/>
          </a:xfrm>
          <a:prstGeom prst="rect">
            <a:avLst/>
          </a:prstGeom>
        </p:spPr>
      </p:pic>
    </p:spTree>
    <p:extLst>
      <p:ext uri="{BB962C8B-B14F-4D97-AF65-F5344CB8AC3E}">
        <p14:creationId xmlns:p14="http://schemas.microsoft.com/office/powerpoint/2010/main" val="3807041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9D3EA19E-4822-74C1-D32C-F6C00C9F45D2}"/>
              </a:ext>
            </a:extLst>
          </p:cNvPr>
          <p:cNvPicPr>
            <a:picLocks noChangeAspect="1"/>
          </p:cNvPicPr>
          <p:nvPr/>
        </p:nvPicPr>
        <p:blipFill>
          <a:blip r:embed="rId2"/>
          <a:stretch>
            <a:fillRect/>
          </a:stretch>
        </p:blipFill>
        <p:spPr>
          <a:xfrm>
            <a:off x="3124200" y="218380"/>
            <a:ext cx="5943600" cy="1953895"/>
          </a:xfrm>
          <a:prstGeom prst="rect">
            <a:avLst/>
          </a:prstGeom>
        </p:spPr>
      </p:pic>
      <p:pic>
        <p:nvPicPr>
          <p:cNvPr id="3" name="Picture 2" descr="A diagram of data flow&#10;&#10;Description automatically generated">
            <a:extLst>
              <a:ext uri="{FF2B5EF4-FFF2-40B4-BE49-F238E27FC236}">
                <a16:creationId xmlns:a16="http://schemas.microsoft.com/office/drawing/2014/main" id="{6D2AA8B4-44FF-F019-B42D-471C2F5ABB88}"/>
              </a:ext>
            </a:extLst>
          </p:cNvPr>
          <p:cNvPicPr>
            <a:picLocks noChangeAspect="1"/>
          </p:cNvPicPr>
          <p:nvPr/>
        </p:nvPicPr>
        <p:blipFill>
          <a:blip r:embed="rId3"/>
          <a:stretch>
            <a:fillRect/>
          </a:stretch>
        </p:blipFill>
        <p:spPr>
          <a:xfrm>
            <a:off x="3124200" y="2286664"/>
            <a:ext cx="5943600" cy="2540635"/>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BCB95FBA-8263-31F9-296A-D5F42ACAE7C3}"/>
              </a:ext>
            </a:extLst>
          </p:cNvPr>
          <p:cNvPicPr>
            <a:picLocks noChangeAspect="1"/>
          </p:cNvPicPr>
          <p:nvPr/>
        </p:nvPicPr>
        <p:blipFill>
          <a:blip r:embed="rId4"/>
          <a:stretch>
            <a:fillRect/>
          </a:stretch>
        </p:blipFill>
        <p:spPr>
          <a:xfrm>
            <a:off x="3124200" y="4902835"/>
            <a:ext cx="5943600" cy="1955165"/>
          </a:xfrm>
          <a:prstGeom prst="rect">
            <a:avLst/>
          </a:prstGeom>
        </p:spPr>
      </p:pic>
    </p:spTree>
    <p:extLst>
      <p:ext uri="{BB962C8B-B14F-4D97-AF65-F5344CB8AC3E}">
        <p14:creationId xmlns:p14="http://schemas.microsoft.com/office/powerpoint/2010/main" val="2280632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98107B66-D54E-B304-9A10-CFF99D15DF84}"/>
              </a:ext>
            </a:extLst>
          </p:cNvPr>
          <p:cNvPicPr>
            <a:picLocks noChangeAspect="1"/>
          </p:cNvPicPr>
          <p:nvPr/>
        </p:nvPicPr>
        <p:blipFill>
          <a:blip r:embed="rId2"/>
          <a:stretch>
            <a:fillRect/>
          </a:stretch>
        </p:blipFill>
        <p:spPr>
          <a:xfrm>
            <a:off x="3124200" y="0"/>
            <a:ext cx="5943600" cy="2699385"/>
          </a:xfrm>
          <a:prstGeom prst="rect">
            <a:avLst/>
          </a:prstGeom>
        </p:spPr>
      </p:pic>
      <p:sp>
        <p:nvSpPr>
          <p:cNvPr id="4" name="TextBox 3">
            <a:extLst>
              <a:ext uri="{FF2B5EF4-FFF2-40B4-BE49-F238E27FC236}">
                <a16:creationId xmlns:a16="http://schemas.microsoft.com/office/drawing/2014/main" id="{0C509457-FB8B-1F16-8B81-BDD0CABC9823}"/>
              </a:ext>
            </a:extLst>
          </p:cNvPr>
          <p:cNvSpPr txBox="1"/>
          <p:nvPr/>
        </p:nvSpPr>
        <p:spPr>
          <a:xfrm>
            <a:off x="349785" y="2860964"/>
            <a:ext cx="11526397" cy="2769989"/>
          </a:xfrm>
          <a:prstGeom prst="rect">
            <a:avLst/>
          </a:prstGeom>
          <a:noFill/>
        </p:spPr>
        <p:txBody>
          <a:bodyPr wrap="square">
            <a:spAutoFit/>
          </a:bodyPr>
          <a:lstStyle/>
          <a:p>
            <a:pPr marL="0" marR="0"/>
            <a:r>
              <a:rPr lang="en-US" dirty="0">
                <a:solidFill>
                  <a:srgbClr val="05192D"/>
                </a:solidFill>
                <a:effectLst/>
                <a:latin typeface="Arial" panose="020B0604020202020204" pitchFamily="34" charset="0"/>
                <a:ea typeface="Times New Roman" panose="02020603050405020304" pitchFamily="18" charset="0"/>
                <a:cs typeface="Arial" panose="020B0604020202020204" pitchFamily="34" charset="0"/>
              </a:rPr>
              <a:t>Complete the following tasks.</a:t>
            </a:r>
          </a:p>
          <a:p>
            <a:pPr marL="0" marR="0"/>
            <a:endParaRPr lang="en-US" dirty="0">
              <a:effectLst/>
              <a:latin typeface="Arial" panose="020B0604020202020204" pitchFamily="34" charset="0"/>
              <a:ea typeface="Times New Roman" panose="02020603050405020304" pitchFamily="18" charset="0"/>
              <a:cs typeface="Arial" panose="020B0604020202020204" pitchFamily="34" charset="0"/>
            </a:endParaRPr>
          </a:p>
          <a:p>
            <a:pPr marR="0" lvl="0"/>
            <a:r>
              <a:rPr lang="en-US" sz="18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Print the first five values of the "Duration" column.</a:t>
            </a:r>
            <a:endParaRPr lang="en-US" sz="2400" dirty="0">
              <a:latin typeface="Arial" panose="020B0604020202020204" pitchFamily="34" charset="0"/>
              <a:ea typeface="Times New Roman" panose="02020603050405020304" pitchFamily="18" charset="0"/>
              <a:cs typeface="Arial" panose="020B0604020202020204" pitchFamily="34" charset="0"/>
            </a:endParaRPr>
          </a:p>
          <a:p>
            <a:pPr marR="0" lvl="0"/>
            <a:endParaRPr lang="en-US" sz="24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endParaRPr>
          </a:p>
          <a:p>
            <a:pPr marR="0" lvl="0"/>
            <a:r>
              <a:rPr lang="en-US" sz="18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Remove "h",  "m", " " from the column and make the data format to be hh.mm</a:t>
            </a:r>
            <a:endParaRPr lang="en-US" sz="2400" dirty="0">
              <a:latin typeface="Arial" panose="020B0604020202020204" pitchFamily="34" charset="0"/>
              <a:ea typeface="Times New Roman" panose="02020603050405020304" pitchFamily="18" charset="0"/>
              <a:cs typeface="Arial" panose="020B0604020202020204" pitchFamily="34" charset="0"/>
            </a:endParaRPr>
          </a:p>
          <a:p>
            <a:pPr marR="0" lvl="0"/>
            <a:endParaRPr lang="en-US" sz="24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endParaRPr>
          </a:p>
          <a:p>
            <a:pPr marR="0" lvl="0"/>
            <a:r>
              <a:rPr lang="en-US" sz="1800" b="1" dirty="0">
                <a:solidFill>
                  <a:srgbClr val="00B0F0"/>
                </a:solidFill>
                <a:effectLst/>
                <a:latin typeface="Arial" panose="020B0604020202020204" pitchFamily="34" charset="0"/>
                <a:ea typeface="Times New Roman" panose="02020603050405020304" pitchFamily="18" charset="0"/>
                <a:cs typeface="Arial" panose="020B0604020202020204" pitchFamily="34" charset="0"/>
              </a:rPr>
              <a:t>Convert the column to float data type.</a:t>
            </a:r>
            <a:endParaRPr lang="en-US" sz="2400" dirty="0">
              <a:effectLst/>
              <a:latin typeface="Arial" panose="020B0604020202020204" pitchFamily="34" charset="0"/>
              <a:ea typeface="Times New Roman" panose="02020603050405020304" pitchFamily="18" charset="0"/>
              <a:cs typeface="Arial" panose="020B0604020202020204" pitchFamily="34" charset="0"/>
            </a:endParaRPr>
          </a:p>
          <a:p>
            <a:endParaRPr lang="en-US" sz="1800" b="1" dirty="0">
              <a:solidFill>
                <a:srgbClr val="00B0F0"/>
              </a:solidFill>
              <a:effectLst/>
              <a:latin typeface="Arial" panose="020B0604020202020204" pitchFamily="34" charset="0"/>
              <a:ea typeface="Calibri" panose="020F0502020204030204" pitchFamily="34" charset="0"/>
              <a:cs typeface="Arial" panose="020B0604020202020204" pitchFamily="34" charset="0"/>
            </a:endParaRPr>
          </a:p>
          <a:p>
            <a:r>
              <a:rPr lang="en-US" sz="1800" b="1" dirty="0">
                <a:solidFill>
                  <a:srgbClr val="00B0F0"/>
                </a:solidFill>
                <a:effectLst/>
                <a:latin typeface="Arial" panose="020B0604020202020204" pitchFamily="34" charset="0"/>
                <a:ea typeface="Calibri" panose="020F0502020204030204" pitchFamily="34" charset="0"/>
                <a:cs typeface="Arial" panose="020B0604020202020204" pitchFamily="34" charset="0"/>
              </a:rPr>
              <a:t>Plot a histogram of "Duration" values using </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13AFE06-91B6-F7FD-EBA2-511EADC1F6BE}"/>
              </a:ext>
            </a:extLst>
          </p:cNvPr>
          <p:cNvSpPr txBox="1"/>
          <p:nvPr/>
        </p:nvSpPr>
        <p:spPr>
          <a:xfrm>
            <a:off x="1528589" y="5909513"/>
            <a:ext cx="9334041" cy="619016"/>
          </a:xfrm>
          <a:prstGeom prst="rect">
            <a:avLst/>
          </a:prstGeom>
          <a:solidFill>
            <a:schemeClr val="tx1">
              <a:lumMod val="95000"/>
              <a:lumOff val="5000"/>
            </a:schemeClr>
          </a:solidFill>
        </p:spPr>
        <p:txBody>
          <a:bodyPr wrap="square">
            <a:spAutoFit/>
          </a:bodyPr>
          <a:lstStyle/>
          <a:p>
            <a:pPr marL="457200" marR="0">
              <a:lnSpc>
                <a:spcPts val="1575"/>
              </a:lnSpc>
              <a:spcAft>
                <a:spcPts val="800"/>
              </a:spcAft>
            </a:pPr>
            <a:r>
              <a:rPr lang="en-US" sz="1800" kern="0" dirty="0" err="1">
                <a:solidFill>
                  <a:srgbClr val="FFFFFF"/>
                </a:solidFill>
                <a:effectLst/>
                <a:latin typeface="Courier New" panose="02070309020205020404" pitchFamily="49" charset="0"/>
                <a:ea typeface="Times New Roman" panose="02020603050405020304" pitchFamily="18" charset="0"/>
                <a:cs typeface="Cordia New" panose="020B0304020202020204" pitchFamily="34" charset="-34"/>
              </a:rPr>
              <a:t>sns</a:t>
            </a:r>
            <a:r>
              <a:rPr lang="en-US" sz="1800" kern="0" dirty="0" err="1">
                <a:solidFill>
                  <a:srgbClr val="D4D4D4"/>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800" kern="0" dirty="0" err="1">
                <a:solidFill>
                  <a:srgbClr val="FFFFFF"/>
                </a:solidFill>
                <a:effectLst/>
                <a:latin typeface="Courier New" panose="02070309020205020404" pitchFamily="49" charset="0"/>
                <a:ea typeface="Times New Roman" panose="02020603050405020304" pitchFamily="18" charset="0"/>
                <a:cs typeface="Cordia New" panose="020B0304020202020204" pitchFamily="34" charset="-34"/>
              </a:rPr>
              <a:t>histplot</a:t>
            </a:r>
            <a:r>
              <a:rPr lang="en-US" sz="1800" kern="0" dirty="0">
                <a:solidFill>
                  <a:srgbClr val="DCDCDC"/>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800" kern="0" dirty="0">
                <a:solidFill>
                  <a:srgbClr val="FFFFFF"/>
                </a:solidFill>
                <a:effectLst/>
                <a:latin typeface="Courier New" panose="02070309020205020404" pitchFamily="49" charset="0"/>
                <a:ea typeface="Times New Roman" panose="02020603050405020304" pitchFamily="18" charset="0"/>
                <a:cs typeface="Cordia New" panose="020B0304020202020204" pitchFamily="34" charset="-34"/>
              </a:rPr>
              <a:t>data</a:t>
            </a:r>
            <a:r>
              <a:rPr lang="en-US" sz="1800" kern="0" dirty="0">
                <a:solidFill>
                  <a:srgbClr val="D4D4D4"/>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800" kern="0" dirty="0">
                <a:solidFill>
                  <a:srgbClr val="FFFFFF"/>
                </a:solidFill>
                <a:effectLst/>
                <a:latin typeface="Courier New" panose="02070309020205020404" pitchFamily="49" charset="0"/>
                <a:ea typeface="Times New Roman" panose="02020603050405020304" pitchFamily="18" charset="0"/>
                <a:cs typeface="Cordia New" panose="020B0304020202020204" pitchFamily="34" charset="-34"/>
              </a:rPr>
              <a:t>planes</a:t>
            </a:r>
            <a:r>
              <a:rPr lang="en-US" sz="1800" kern="0" dirty="0">
                <a:solidFill>
                  <a:srgbClr val="DCDCDC"/>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800" kern="0" dirty="0">
                <a:solidFill>
                  <a:srgbClr val="D4D4D4"/>
                </a:solidFill>
                <a:effectLst/>
                <a:latin typeface="Courier New" panose="02070309020205020404" pitchFamily="49" charset="0"/>
                <a:ea typeface="Times New Roman" panose="02020603050405020304" pitchFamily="18" charset="0"/>
                <a:cs typeface="Cordia New" panose="020B0304020202020204" pitchFamily="34" charset="-34"/>
              </a:rPr>
              <a:t> </a:t>
            </a:r>
            <a:r>
              <a:rPr lang="en-US" sz="1800" kern="0" dirty="0">
                <a:solidFill>
                  <a:srgbClr val="FFFFFF"/>
                </a:solidFill>
                <a:effectLst/>
                <a:latin typeface="Courier New" panose="02070309020205020404" pitchFamily="49" charset="0"/>
                <a:ea typeface="Times New Roman" panose="02020603050405020304" pitchFamily="18" charset="0"/>
                <a:cs typeface="Cordia New" panose="020B0304020202020204" pitchFamily="34" charset="-34"/>
              </a:rPr>
              <a:t>x</a:t>
            </a:r>
            <a:r>
              <a:rPr lang="en-US" sz="1800" kern="0" dirty="0">
                <a:solidFill>
                  <a:srgbClr val="D4D4D4"/>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800" kern="0" dirty="0">
                <a:solidFill>
                  <a:srgbClr val="DC4D8B"/>
                </a:solidFill>
                <a:effectLst/>
                <a:latin typeface="Courier New" panose="02070309020205020404" pitchFamily="49" charset="0"/>
                <a:ea typeface="Times New Roman" panose="02020603050405020304" pitchFamily="18" charset="0"/>
                <a:cs typeface="Cordia New" panose="020B0304020202020204" pitchFamily="34" charset="-34"/>
              </a:rPr>
              <a:t>"Duration"</a:t>
            </a:r>
            <a:r>
              <a:rPr lang="en-US" sz="1800" kern="0" dirty="0">
                <a:solidFill>
                  <a:srgbClr val="DCDCDC"/>
                </a:solidFill>
                <a:effectLst/>
                <a:latin typeface="Courier New" panose="02070309020205020404" pitchFamily="49" charset="0"/>
                <a:ea typeface="Times New Roman" panose="02020603050405020304" pitchFamily="18" charset="0"/>
                <a:cs typeface="Cordia New" panose="020B0304020202020204" pitchFamily="34" charset="-34"/>
              </a:rPr>
              <a:t>)</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457200" marR="0">
              <a:lnSpc>
                <a:spcPct val="107000"/>
              </a:lnSpc>
              <a:spcAft>
                <a:spcPts val="800"/>
              </a:spcAft>
            </a:pPr>
            <a:r>
              <a:rPr lang="en-US" sz="1400" kern="0" dirty="0">
                <a:solidFill>
                  <a:srgbClr val="05192D"/>
                </a:solidFill>
                <a:effectLst/>
                <a:latin typeface="Arial" panose="020B0604020202020204" pitchFamily="34" charset="0"/>
                <a:ea typeface="Times New Roman" panose="02020603050405020304" pitchFamily="18" charset="0"/>
                <a:cs typeface="Cordia New" panose="020B0304020202020204" pitchFamily="34" charset="-34"/>
              </a:rPr>
              <a:t> </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665367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43522F-3C48-C084-7FB6-A20D603C1EBA}"/>
              </a:ext>
            </a:extLst>
          </p:cNvPr>
          <p:cNvSpPr txBox="1"/>
          <p:nvPr/>
        </p:nvSpPr>
        <p:spPr>
          <a:xfrm>
            <a:off x="371819" y="401582"/>
            <a:ext cx="11273010" cy="1292662"/>
          </a:xfrm>
          <a:prstGeom prst="rect">
            <a:avLst/>
          </a:prstGeom>
          <a:noFill/>
        </p:spPr>
        <p:txBody>
          <a:bodyPr wrap="square">
            <a:spAutoFit/>
          </a:bodyPr>
          <a:lstStyle/>
          <a:p>
            <a:r>
              <a:rPr lang="en-US" sz="2400" b="1" dirty="0"/>
              <a:t>Adding descriptive statistics</a:t>
            </a:r>
          </a:p>
          <a:p>
            <a:endParaRPr lang="en-US" b="1" dirty="0"/>
          </a:p>
          <a:p>
            <a:r>
              <a:rPr lang="en-US" dirty="0"/>
              <a:t>Now </a:t>
            </a:r>
            <a:r>
              <a:rPr lang="en-US" dirty="0">
                <a:highlight>
                  <a:srgbClr val="FFFF00"/>
                </a:highlight>
              </a:rPr>
              <a:t>"Duration" </a:t>
            </a:r>
            <a:r>
              <a:rPr lang="en-US" dirty="0"/>
              <a:t>and </a:t>
            </a:r>
            <a:r>
              <a:rPr lang="en-US" dirty="0">
                <a:highlight>
                  <a:srgbClr val="FFFF00"/>
                </a:highlight>
              </a:rPr>
              <a:t>"Price" </a:t>
            </a:r>
            <a:r>
              <a:rPr lang="en-US" dirty="0"/>
              <a:t>both contain numeric values in planes DataFrame, you would like to calculate summary statistics for them that are conditional on values in other columns.</a:t>
            </a:r>
          </a:p>
        </p:txBody>
      </p:sp>
      <p:sp>
        <p:nvSpPr>
          <p:cNvPr id="6" name="TextBox 5">
            <a:extLst>
              <a:ext uri="{FF2B5EF4-FFF2-40B4-BE49-F238E27FC236}">
                <a16:creationId xmlns:a16="http://schemas.microsoft.com/office/drawing/2014/main" id="{6E1D7B15-D443-B0D2-6485-58ACE131F0FB}"/>
              </a:ext>
            </a:extLst>
          </p:cNvPr>
          <p:cNvSpPr txBox="1"/>
          <p:nvPr/>
        </p:nvSpPr>
        <p:spPr>
          <a:xfrm>
            <a:off x="371819" y="2272873"/>
            <a:ext cx="10788268" cy="1846659"/>
          </a:xfrm>
          <a:prstGeom prst="rect">
            <a:avLst/>
          </a:prstGeom>
          <a:noFill/>
        </p:spPr>
        <p:txBody>
          <a:bodyPr wrap="square">
            <a:spAutoFit/>
          </a:bodyPr>
          <a:lstStyle/>
          <a:p>
            <a:pPr marR="0" lvl="0"/>
            <a:r>
              <a:rPr lang="en-US" sz="1800" b="1" dirty="0">
                <a:solidFill>
                  <a:srgbClr val="00B0F0"/>
                </a:solidFill>
                <a:effectLst/>
                <a:latin typeface="Arial" panose="020B0604020202020204" pitchFamily="34" charset="0"/>
                <a:ea typeface="Times New Roman" panose="02020603050405020304" pitchFamily="18" charset="0"/>
              </a:rPr>
              <a:t>Add a column to planes containing the standard deviation of "Price" based on "Airline".</a:t>
            </a:r>
            <a:endParaRPr lang="en-US" sz="2400" dirty="0">
              <a:latin typeface="Times New Roman" panose="02020603050405020304" pitchFamily="18" charset="0"/>
              <a:ea typeface="Times New Roman" panose="02020603050405020304" pitchFamily="18" charset="0"/>
            </a:endParaRPr>
          </a:p>
          <a:p>
            <a:pPr marR="0" lvl="0"/>
            <a:endParaRPr lang="en-US" sz="2400" b="1" dirty="0">
              <a:solidFill>
                <a:srgbClr val="00B0F0"/>
              </a:solidFill>
              <a:effectLst/>
              <a:latin typeface="Times New Roman" panose="02020603050405020304" pitchFamily="18" charset="0"/>
              <a:ea typeface="Times New Roman" panose="02020603050405020304" pitchFamily="18" charset="0"/>
            </a:endParaRPr>
          </a:p>
          <a:p>
            <a:pPr marR="0" lvl="0"/>
            <a:r>
              <a:rPr lang="en-US" sz="1800" b="1" dirty="0">
                <a:solidFill>
                  <a:srgbClr val="00B0F0"/>
                </a:solidFill>
                <a:effectLst/>
                <a:latin typeface="Arial" panose="020B0604020202020204" pitchFamily="34" charset="0"/>
                <a:ea typeface="Times New Roman" panose="02020603050405020304" pitchFamily="18" charset="0"/>
              </a:rPr>
              <a:t>Calculate the median for "Duration" by "Airline", storing it as a column</a:t>
            </a:r>
            <a:r>
              <a:rPr lang="en-US" b="1" dirty="0">
                <a:solidFill>
                  <a:srgbClr val="00B0F0"/>
                </a:solidFill>
                <a:latin typeface="Arial" panose="020B0604020202020204" pitchFamily="34" charset="0"/>
                <a:ea typeface="Times New Roman" panose="02020603050405020304" pitchFamily="18" charset="0"/>
              </a:rPr>
              <a:t> </a:t>
            </a:r>
            <a:r>
              <a:rPr lang="en-US" sz="1800" b="1" dirty="0">
                <a:solidFill>
                  <a:srgbClr val="00B0F0"/>
                </a:solidFill>
                <a:effectLst/>
                <a:latin typeface="Arial" panose="020B0604020202020204" pitchFamily="34" charset="0"/>
                <a:ea typeface="Times New Roman" panose="02020603050405020304" pitchFamily="18" charset="0"/>
              </a:rPr>
              <a:t>called "</a:t>
            </a:r>
            <a:r>
              <a:rPr lang="en-US" sz="1800" b="1" dirty="0" err="1">
                <a:solidFill>
                  <a:srgbClr val="00B0F0"/>
                </a:solidFill>
                <a:effectLst/>
                <a:latin typeface="Arial" panose="020B0604020202020204" pitchFamily="34" charset="0"/>
                <a:ea typeface="Times New Roman" panose="02020603050405020304" pitchFamily="18" charset="0"/>
              </a:rPr>
              <a:t>airline_median_duration</a:t>
            </a:r>
            <a:r>
              <a:rPr lang="en-US" sz="1800" b="1" dirty="0">
                <a:solidFill>
                  <a:srgbClr val="00B0F0"/>
                </a:solidFill>
                <a:effectLst/>
                <a:latin typeface="Arial" panose="020B0604020202020204" pitchFamily="34"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endParaRPr lang="en-US" sz="1800" b="1" dirty="0">
              <a:solidFill>
                <a:srgbClr val="00B0F0"/>
              </a:solidFill>
              <a:effectLst/>
              <a:latin typeface="Arial" panose="020B0604020202020204" pitchFamily="34" charset="0"/>
              <a:ea typeface="Calibri" panose="020F0502020204030204" pitchFamily="34" charset="0"/>
            </a:endParaRPr>
          </a:p>
          <a:p>
            <a:r>
              <a:rPr lang="en-US" sz="1800" b="1" dirty="0">
                <a:solidFill>
                  <a:srgbClr val="00B0F0"/>
                </a:solidFill>
                <a:effectLst/>
                <a:latin typeface="Arial" panose="020B0604020202020204" pitchFamily="34" charset="0"/>
                <a:ea typeface="Calibri" panose="020F0502020204030204" pitchFamily="34" charset="0"/>
              </a:rPr>
              <a:t>Find the mean "Price" by "Destination", saving it as a column called "</a:t>
            </a:r>
            <a:r>
              <a:rPr lang="en-US" sz="1800" b="1" dirty="0" err="1">
                <a:solidFill>
                  <a:srgbClr val="00B0F0"/>
                </a:solidFill>
                <a:effectLst/>
                <a:latin typeface="Arial" panose="020B0604020202020204" pitchFamily="34" charset="0"/>
                <a:ea typeface="Calibri" panose="020F0502020204030204" pitchFamily="34" charset="0"/>
              </a:rPr>
              <a:t>price_destination_mean</a:t>
            </a:r>
            <a:r>
              <a:rPr lang="en-US" sz="1800" b="1" dirty="0">
                <a:solidFill>
                  <a:srgbClr val="00B0F0"/>
                </a:solidFill>
                <a:effectLst/>
                <a:latin typeface="Arial" panose="020B0604020202020204" pitchFamily="34" charset="0"/>
                <a:ea typeface="Calibri" panose="020F0502020204030204" pitchFamily="34" charset="0"/>
              </a:rPr>
              <a:t>".</a:t>
            </a:r>
            <a:endParaRPr lang="en-US" dirty="0"/>
          </a:p>
        </p:txBody>
      </p:sp>
    </p:spTree>
    <p:extLst>
      <p:ext uri="{BB962C8B-B14F-4D97-AF65-F5344CB8AC3E}">
        <p14:creationId xmlns:p14="http://schemas.microsoft.com/office/powerpoint/2010/main" val="13400336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ool with a building and a building with a pool&#10;&#10;Description automatically generated">
            <a:extLst>
              <a:ext uri="{FF2B5EF4-FFF2-40B4-BE49-F238E27FC236}">
                <a16:creationId xmlns:a16="http://schemas.microsoft.com/office/drawing/2014/main" id="{F6BF0DC1-A2F3-5FB4-C378-BA2374A3F921}"/>
              </a:ext>
            </a:extLst>
          </p:cNvPr>
          <p:cNvPicPr>
            <a:picLocks noChangeAspect="1"/>
          </p:cNvPicPr>
          <p:nvPr/>
        </p:nvPicPr>
        <p:blipFill>
          <a:blip r:embed="rId2"/>
          <a:stretch>
            <a:fillRect/>
          </a:stretch>
        </p:blipFill>
        <p:spPr>
          <a:xfrm>
            <a:off x="3420110" y="624030"/>
            <a:ext cx="5351780" cy="2148840"/>
          </a:xfrm>
          <a:prstGeom prst="rect">
            <a:avLst/>
          </a:prstGeom>
        </p:spPr>
      </p:pic>
      <p:sp>
        <p:nvSpPr>
          <p:cNvPr id="4" name="TextBox 3">
            <a:extLst>
              <a:ext uri="{FF2B5EF4-FFF2-40B4-BE49-F238E27FC236}">
                <a16:creationId xmlns:a16="http://schemas.microsoft.com/office/drawing/2014/main" id="{E31820B3-CBEE-A0C9-0EA2-3DE0337307F1}"/>
              </a:ext>
            </a:extLst>
          </p:cNvPr>
          <p:cNvSpPr txBox="1"/>
          <p:nvPr/>
        </p:nvSpPr>
        <p:spPr>
          <a:xfrm>
            <a:off x="173516" y="162365"/>
            <a:ext cx="2470532" cy="461665"/>
          </a:xfrm>
          <a:prstGeom prst="rect">
            <a:avLst/>
          </a:prstGeom>
          <a:noFill/>
        </p:spPr>
        <p:txBody>
          <a:bodyPr wrap="square">
            <a:spAutoFit/>
          </a:bodyPr>
          <a:lstStyle/>
          <a:p>
            <a:r>
              <a:rPr lang="en-US" sz="2400" spc="-75" dirty="0">
                <a:solidFill>
                  <a:srgbClr val="05192D"/>
                </a:solidFill>
                <a:effectLst/>
                <a:latin typeface="Arial" panose="020B0604020202020204" pitchFamily="34" charset="0"/>
                <a:ea typeface="Calibri" panose="020F0502020204030204" pitchFamily="34" charset="0"/>
              </a:rPr>
              <a:t>Handling Outliers</a:t>
            </a:r>
            <a:endParaRPr lang="en-US" sz="2400" dirty="0"/>
          </a:p>
        </p:txBody>
      </p:sp>
      <p:pic>
        <p:nvPicPr>
          <p:cNvPr id="5" name="Picture 4" descr="A screenshot of a computer&#10;&#10;Description automatically generated">
            <a:extLst>
              <a:ext uri="{FF2B5EF4-FFF2-40B4-BE49-F238E27FC236}">
                <a16:creationId xmlns:a16="http://schemas.microsoft.com/office/drawing/2014/main" id="{F795FC1A-4A2F-7484-2BD3-8678D7FE2CD0}"/>
              </a:ext>
            </a:extLst>
          </p:cNvPr>
          <p:cNvPicPr>
            <a:picLocks noChangeAspect="1"/>
          </p:cNvPicPr>
          <p:nvPr/>
        </p:nvPicPr>
        <p:blipFill>
          <a:blip r:embed="rId3"/>
          <a:stretch>
            <a:fillRect/>
          </a:stretch>
        </p:blipFill>
        <p:spPr>
          <a:xfrm>
            <a:off x="3500755" y="3175791"/>
            <a:ext cx="5190490" cy="2445385"/>
          </a:xfrm>
          <a:prstGeom prst="rect">
            <a:avLst/>
          </a:prstGeom>
        </p:spPr>
      </p:pic>
      <p:sp>
        <p:nvSpPr>
          <p:cNvPr id="7" name="TextBox 6">
            <a:extLst>
              <a:ext uri="{FF2B5EF4-FFF2-40B4-BE49-F238E27FC236}">
                <a16:creationId xmlns:a16="http://schemas.microsoft.com/office/drawing/2014/main" id="{79040D86-B241-2FE6-B592-DAD711221F40}"/>
              </a:ext>
            </a:extLst>
          </p:cNvPr>
          <p:cNvSpPr txBox="1"/>
          <p:nvPr/>
        </p:nvSpPr>
        <p:spPr>
          <a:xfrm>
            <a:off x="365538" y="5910804"/>
            <a:ext cx="11460924" cy="646331"/>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We can define an outlier mathematically. First, we need to know the interquartile range, or IQR, which is the difference between the 75th and 25th percentiles</a:t>
            </a:r>
            <a:endParaRPr lang="en-US" dirty="0"/>
          </a:p>
        </p:txBody>
      </p:sp>
    </p:spTree>
    <p:extLst>
      <p:ext uri="{BB962C8B-B14F-4D97-AF65-F5344CB8AC3E}">
        <p14:creationId xmlns:p14="http://schemas.microsoft.com/office/powerpoint/2010/main" val="3883852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logo&#10;&#10;Description automatically generated">
            <a:extLst>
              <a:ext uri="{FF2B5EF4-FFF2-40B4-BE49-F238E27FC236}">
                <a16:creationId xmlns:a16="http://schemas.microsoft.com/office/drawing/2014/main" id="{ED01B98F-6395-196A-6B28-FD0B2B85039B}"/>
              </a:ext>
            </a:extLst>
          </p:cNvPr>
          <p:cNvPicPr>
            <a:picLocks noChangeAspect="1"/>
          </p:cNvPicPr>
          <p:nvPr/>
        </p:nvPicPr>
        <p:blipFill>
          <a:blip r:embed="rId2"/>
          <a:srcRect r="43574"/>
          <a:stretch/>
        </p:blipFill>
        <p:spPr>
          <a:xfrm>
            <a:off x="4480193" y="269493"/>
            <a:ext cx="3353717" cy="920750"/>
          </a:xfrm>
          <a:prstGeom prst="rect">
            <a:avLst/>
          </a:prstGeom>
        </p:spPr>
      </p:pic>
      <p:sp>
        <p:nvSpPr>
          <p:cNvPr id="4" name="TextBox 3">
            <a:extLst>
              <a:ext uri="{FF2B5EF4-FFF2-40B4-BE49-F238E27FC236}">
                <a16:creationId xmlns:a16="http://schemas.microsoft.com/office/drawing/2014/main" id="{FFEF9120-4BA1-0656-D911-406B1F289074}"/>
              </a:ext>
            </a:extLst>
          </p:cNvPr>
          <p:cNvSpPr txBox="1"/>
          <p:nvPr/>
        </p:nvSpPr>
        <p:spPr>
          <a:xfrm>
            <a:off x="470971" y="1334873"/>
            <a:ext cx="11372162" cy="369332"/>
          </a:xfrm>
          <a:prstGeom prst="rect">
            <a:avLst/>
          </a:prstGeom>
          <a:noFill/>
        </p:spPr>
        <p:txBody>
          <a:bodyPr wrap="square">
            <a:spAutoFit/>
          </a:bodyPr>
          <a:lstStyle/>
          <a:p>
            <a:pPr marL="0" marR="0" algn="thaiDist"/>
            <a:r>
              <a:rPr lang="en-US" sz="1800" dirty="0">
                <a:solidFill>
                  <a:srgbClr val="05192D"/>
                </a:solidFill>
                <a:effectLst/>
                <a:latin typeface="Arial" panose="020B0604020202020204" pitchFamily="34" charset="0"/>
                <a:ea typeface="Times New Roman" panose="02020603050405020304" pitchFamily="18" charset="0"/>
              </a:rPr>
              <a:t>Recall that these percentiles are included in box plots, like this one showing salaries of data professionals. </a:t>
            </a:r>
            <a:endParaRPr lang="en-US" sz="1800" dirty="0">
              <a:effectLst/>
              <a:latin typeface="Times New Roman" panose="02020603050405020304" pitchFamily="18" charset="0"/>
              <a:ea typeface="Times New Roman" panose="02020603050405020304" pitchFamily="18" charset="0"/>
            </a:endParaRPr>
          </a:p>
        </p:txBody>
      </p:sp>
      <p:pic>
        <p:nvPicPr>
          <p:cNvPr id="5" name="Picture 4" descr="A diagram with text and numbers&#10;&#10;Description automatically generated">
            <a:extLst>
              <a:ext uri="{FF2B5EF4-FFF2-40B4-BE49-F238E27FC236}">
                <a16:creationId xmlns:a16="http://schemas.microsoft.com/office/drawing/2014/main" id="{C79A8EDA-335E-3FF9-7C76-AC19B3BF9815}"/>
              </a:ext>
            </a:extLst>
          </p:cNvPr>
          <p:cNvPicPr>
            <a:picLocks noChangeAspect="1"/>
          </p:cNvPicPr>
          <p:nvPr/>
        </p:nvPicPr>
        <p:blipFill>
          <a:blip r:embed="rId3"/>
          <a:stretch>
            <a:fillRect/>
          </a:stretch>
        </p:blipFill>
        <p:spPr>
          <a:xfrm>
            <a:off x="3124200" y="1922462"/>
            <a:ext cx="5943600" cy="3013075"/>
          </a:xfrm>
          <a:prstGeom prst="rect">
            <a:avLst/>
          </a:prstGeom>
        </p:spPr>
      </p:pic>
      <p:sp>
        <p:nvSpPr>
          <p:cNvPr id="7" name="TextBox 6">
            <a:extLst>
              <a:ext uri="{FF2B5EF4-FFF2-40B4-BE49-F238E27FC236}">
                <a16:creationId xmlns:a16="http://schemas.microsoft.com/office/drawing/2014/main" id="{29C46432-9B90-939A-9F6E-9785116E17D3}"/>
              </a:ext>
            </a:extLst>
          </p:cNvPr>
          <p:cNvSpPr txBox="1"/>
          <p:nvPr/>
        </p:nvSpPr>
        <p:spPr>
          <a:xfrm>
            <a:off x="470971" y="5319047"/>
            <a:ext cx="11140807"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Once we have the IQR, we can find an upper outlier by looking for values above the sum of the 75th percentile plus 1.5  times the IQR. Lower outliers have values below the sum of the 25th percentile minus 1.5 times the IQR</a:t>
            </a:r>
            <a:endParaRPr lang="en-US" dirty="0"/>
          </a:p>
        </p:txBody>
      </p:sp>
    </p:spTree>
    <p:extLst>
      <p:ext uri="{BB962C8B-B14F-4D97-AF65-F5344CB8AC3E}">
        <p14:creationId xmlns:p14="http://schemas.microsoft.com/office/powerpoint/2010/main" val="3257530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background with black text&#10;&#10;Description automatically generated">
            <a:extLst>
              <a:ext uri="{FF2B5EF4-FFF2-40B4-BE49-F238E27FC236}">
                <a16:creationId xmlns:a16="http://schemas.microsoft.com/office/drawing/2014/main" id="{5F2A023A-65AE-E93D-7B6C-D6CA4FCE7C09}"/>
              </a:ext>
            </a:extLst>
          </p:cNvPr>
          <p:cNvPicPr>
            <a:picLocks noChangeAspect="1"/>
          </p:cNvPicPr>
          <p:nvPr/>
        </p:nvPicPr>
        <p:blipFill>
          <a:blip r:embed="rId2"/>
          <a:stretch>
            <a:fillRect/>
          </a:stretch>
        </p:blipFill>
        <p:spPr>
          <a:xfrm>
            <a:off x="292865" y="281423"/>
            <a:ext cx="5943600" cy="1417955"/>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6CEECA25-80F4-0EB9-77F8-814FEA38E68A}"/>
              </a:ext>
            </a:extLst>
          </p:cNvPr>
          <p:cNvPicPr>
            <a:picLocks noChangeAspect="1"/>
          </p:cNvPicPr>
          <p:nvPr/>
        </p:nvPicPr>
        <p:blipFill>
          <a:blip r:embed="rId3"/>
          <a:stretch>
            <a:fillRect/>
          </a:stretch>
        </p:blipFill>
        <p:spPr>
          <a:xfrm>
            <a:off x="292865" y="1860287"/>
            <a:ext cx="5943600" cy="2495550"/>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A042A2EA-56F4-9426-F143-73D48ECFDD42}"/>
              </a:ext>
            </a:extLst>
          </p:cNvPr>
          <p:cNvPicPr>
            <a:picLocks noChangeAspect="1"/>
          </p:cNvPicPr>
          <p:nvPr/>
        </p:nvPicPr>
        <p:blipFill>
          <a:blip r:embed="rId4"/>
          <a:stretch>
            <a:fillRect/>
          </a:stretch>
        </p:blipFill>
        <p:spPr>
          <a:xfrm>
            <a:off x="292865" y="4541534"/>
            <a:ext cx="5943600" cy="192278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7FE2220-31C5-0EE4-1A79-22D182E090E2}"/>
              </a:ext>
            </a:extLst>
          </p:cNvPr>
          <p:cNvPicPr>
            <a:picLocks noChangeAspect="1"/>
          </p:cNvPicPr>
          <p:nvPr/>
        </p:nvPicPr>
        <p:blipFill rotWithShape="1">
          <a:blip r:embed="rId5"/>
          <a:srcRect b="68302"/>
          <a:stretch/>
        </p:blipFill>
        <p:spPr bwMode="auto">
          <a:xfrm>
            <a:off x="6236465" y="120514"/>
            <a:ext cx="5943600" cy="906780"/>
          </a:xfrm>
          <a:prstGeom prst="rect">
            <a:avLst/>
          </a:prstGeom>
          <a:ln>
            <a:noFill/>
          </a:ln>
          <a:extLst>
            <a:ext uri="{53640926-AAD7-44D8-BBD7-CCE9431645EC}">
              <a14:shadowObscured xmlns:a14="http://schemas.microsoft.com/office/drawing/2010/main"/>
            </a:ext>
          </a:extLst>
        </p:spPr>
      </p:pic>
      <p:pic>
        <p:nvPicPr>
          <p:cNvPr id="6" name="Picture 5" descr="A screenshot of a computer&#10;&#10;Description automatically generated">
            <a:extLst>
              <a:ext uri="{FF2B5EF4-FFF2-40B4-BE49-F238E27FC236}">
                <a16:creationId xmlns:a16="http://schemas.microsoft.com/office/drawing/2014/main" id="{2B0B5042-3FC8-4D01-D800-9C2669336195}"/>
              </a:ext>
            </a:extLst>
          </p:cNvPr>
          <p:cNvPicPr>
            <a:picLocks noChangeAspect="1"/>
          </p:cNvPicPr>
          <p:nvPr/>
        </p:nvPicPr>
        <p:blipFill>
          <a:blip r:embed="rId6"/>
          <a:stretch>
            <a:fillRect/>
          </a:stretch>
        </p:blipFill>
        <p:spPr>
          <a:xfrm>
            <a:off x="6886690" y="1306906"/>
            <a:ext cx="4648132" cy="2967164"/>
          </a:xfrm>
          <a:prstGeom prst="rect">
            <a:avLst/>
          </a:prstGeom>
        </p:spPr>
      </p:pic>
    </p:spTree>
    <p:extLst>
      <p:ext uri="{BB962C8B-B14F-4D97-AF65-F5344CB8AC3E}">
        <p14:creationId xmlns:p14="http://schemas.microsoft.com/office/powerpoint/2010/main" val="4137289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background with black text&#10;&#10;Description automatically generated">
            <a:extLst>
              <a:ext uri="{FF2B5EF4-FFF2-40B4-BE49-F238E27FC236}">
                <a16:creationId xmlns:a16="http://schemas.microsoft.com/office/drawing/2014/main" id="{F41F9D71-63DA-3B6F-B080-42A5AABDE690}"/>
              </a:ext>
            </a:extLst>
          </p:cNvPr>
          <p:cNvPicPr>
            <a:picLocks noChangeAspect="1"/>
          </p:cNvPicPr>
          <p:nvPr/>
        </p:nvPicPr>
        <p:blipFill rotWithShape="1">
          <a:blip r:embed="rId2"/>
          <a:srcRect r="52036"/>
          <a:stretch/>
        </p:blipFill>
        <p:spPr bwMode="auto">
          <a:xfrm>
            <a:off x="1143753" y="353511"/>
            <a:ext cx="4403931" cy="2654094"/>
          </a:xfrm>
          <a:prstGeom prst="rect">
            <a:avLst/>
          </a:prstGeom>
          <a:ln>
            <a:noFill/>
          </a:ln>
          <a:extLst>
            <a:ext uri="{53640926-AAD7-44D8-BBD7-CCE9431645EC}">
              <a14:shadowObscured xmlns:a14="http://schemas.microsoft.com/office/drawing/2010/main"/>
            </a:ext>
          </a:extLst>
        </p:spPr>
      </p:pic>
      <p:pic>
        <p:nvPicPr>
          <p:cNvPr id="3" name="Picture 2" descr="A white background with black text&#10;&#10;Description automatically generated">
            <a:extLst>
              <a:ext uri="{FF2B5EF4-FFF2-40B4-BE49-F238E27FC236}">
                <a16:creationId xmlns:a16="http://schemas.microsoft.com/office/drawing/2014/main" id="{77322CE3-3382-687C-100F-2E7B1DCB8459}"/>
              </a:ext>
            </a:extLst>
          </p:cNvPr>
          <p:cNvPicPr>
            <a:picLocks noChangeAspect="1"/>
          </p:cNvPicPr>
          <p:nvPr/>
        </p:nvPicPr>
        <p:blipFill rotWithShape="1">
          <a:blip r:embed="rId3"/>
          <a:srcRect r="41176"/>
          <a:stretch/>
        </p:blipFill>
        <p:spPr bwMode="auto">
          <a:xfrm>
            <a:off x="6096001" y="353511"/>
            <a:ext cx="4834312" cy="3246388"/>
          </a:xfrm>
          <a:prstGeom prst="rect">
            <a:avLst/>
          </a:prstGeom>
          <a:ln>
            <a:noFill/>
          </a:ln>
          <a:extLst>
            <a:ext uri="{53640926-AAD7-44D8-BBD7-CCE9431645EC}">
              <a14:shadowObscured xmlns:a14="http://schemas.microsoft.com/office/drawing/2010/main"/>
            </a:ext>
          </a:extLst>
        </p:spPr>
      </p:pic>
      <p:pic>
        <p:nvPicPr>
          <p:cNvPr id="4" name="Picture 3" descr="A screenshot of a computer code&#10;&#10;Description automatically generated">
            <a:extLst>
              <a:ext uri="{FF2B5EF4-FFF2-40B4-BE49-F238E27FC236}">
                <a16:creationId xmlns:a16="http://schemas.microsoft.com/office/drawing/2014/main" id="{0452BE78-B9E4-7372-3493-F3239A6ED195}"/>
              </a:ext>
            </a:extLst>
          </p:cNvPr>
          <p:cNvPicPr>
            <a:picLocks noChangeAspect="1"/>
          </p:cNvPicPr>
          <p:nvPr/>
        </p:nvPicPr>
        <p:blipFill>
          <a:blip r:embed="rId4"/>
          <a:stretch>
            <a:fillRect/>
          </a:stretch>
        </p:blipFill>
        <p:spPr>
          <a:xfrm>
            <a:off x="1143753" y="3955458"/>
            <a:ext cx="10184176" cy="1876891"/>
          </a:xfrm>
          <a:prstGeom prst="rect">
            <a:avLst/>
          </a:prstGeom>
        </p:spPr>
      </p:pic>
    </p:spTree>
    <p:extLst>
      <p:ext uri="{BB962C8B-B14F-4D97-AF65-F5344CB8AC3E}">
        <p14:creationId xmlns:p14="http://schemas.microsoft.com/office/powerpoint/2010/main" val="3973253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54A242-1CFE-F648-8AAE-CFAECAFC6FB8}"/>
              </a:ext>
            </a:extLst>
          </p:cNvPr>
          <p:cNvSpPr>
            <a:spLocks noGrp="1"/>
          </p:cNvSpPr>
          <p:nvPr>
            <p:ph idx="1"/>
          </p:nvPr>
        </p:nvSpPr>
        <p:spPr>
          <a:xfrm>
            <a:off x="838200" y="594912"/>
            <a:ext cx="10515600" cy="1597446"/>
          </a:xfrm>
        </p:spPr>
        <p:txBody>
          <a:bodyPr/>
          <a:lstStyle/>
          <a:p>
            <a:r>
              <a:rPr lang="en-US" dirty="0"/>
              <a:t>Apart from exploring the initial statistics summary, it is also effective to visualize the data.</a:t>
            </a:r>
          </a:p>
          <a:p>
            <a:r>
              <a:rPr lang="en-US" dirty="0"/>
              <a:t>Try the following codes.</a:t>
            </a:r>
          </a:p>
          <a:p>
            <a:endParaRPr lang="en-US" dirty="0"/>
          </a:p>
        </p:txBody>
      </p:sp>
      <p:sp>
        <p:nvSpPr>
          <p:cNvPr id="7" name="TextBox 6">
            <a:extLst>
              <a:ext uri="{FF2B5EF4-FFF2-40B4-BE49-F238E27FC236}">
                <a16:creationId xmlns:a16="http://schemas.microsoft.com/office/drawing/2014/main" id="{A4F4657C-59DD-09AE-8389-940D410B4E40}"/>
              </a:ext>
            </a:extLst>
          </p:cNvPr>
          <p:cNvSpPr txBox="1"/>
          <p:nvPr/>
        </p:nvSpPr>
        <p:spPr>
          <a:xfrm>
            <a:off x="459954" y="2965358"/>
            <a:ext cx="7384056" cy="2308324"/>
          </a:xfrm>
          <a:prstGeom prst="rect">
            <a:avLst/>
          </a:prstGeom>
          <a:noFill/>
        </p:spPr>
        <p:txBody>
          <a:bodyPr wrap="square">
            <a:spAutoFit/>
          </a:bodyPr>
          <a:lstStyle/>
          <a:p>
            <a:r>
              <a:rPr lang="en-US" dirty="0"/>
              <a:t>import pandas as pd</a:t>
            </a:r>
          </a:p>
          <a:p>
            <a:r>
              <a:rPr lang="en-US" dirty="0"/>
              <a:t>import </a:t>
            </a:r>
            <a:r>
              <a:rPr lang="en-US" dirty="0" err="1"/>
              <a:t>matplotlib.pyplot</a:t>
            </a:r>
            <a:r>
              <a:rPr lang="en-US" dirty="0"/>
              <a:t> as </a:t>
            </a:r>
            <a:r>
              <a:rPr lang="en-US" dirty="0" err="1"/>
              <a:t>plt</a:t>
            </a:r>
            <a:endParaRPr lang="en-US" dirty="0"/>
          </a:p>
          <a:p>
            <a:r>
              <a:rPr lang="en-US" dirty="0"/>
              <a:t>import seaborn as </a:t>
            </a:r>
            <a:r>
              <a:rPr lang="en-US" dirty="0" err="1"/>
              <a:t>sns</a:t>
            </a:r>
            <a:endParaRPr lang="en-US" dirty="0"/>
          </a:p>
          <a:p>
            <a:r>
              <a:rPr lang="en-US" dirty="0"/>
              <a:t>%matplotlib inline</a:t>
            </a:r>
          </a:p>
          <a:p>
            <a:r>
              <a:rPr lang="en-US" dirty="0"/>
              <a:t>books = </a:t>
            </a:r>
            <a:r>
              <a:rPr lang="en-US" dirty="0" err="1"/>
              <a:t>pd.read_csv</a:t>
            </a:r>
            <a:r>
              <a:rPr lang="en-US" dirty="0"/>
              <a:t>('clean_books.csv')</a:t>
            </a:r>
          </a:p>
          <a:p>
            <a:r>
              <a:rPr lang="en-US" dirty="0" err="1"/>
              <a:t>sns.histplot</a:t>
            </a:r>
            <a:r>
              <a:rPr lang="en-US" dirty="0"/>
              <a:t>(data=books, x='rating')</a:t>
            </a:r>
          </a:p>
          <a:p>
            <a:r>
              <a:rPr lang="en-US" dirty="0" err="1"/>
              <a:t>plt.show</a:t>
            </a:r>
            <a:r>
              <a:rPr lang="en-US" dirty="0"/>
              <a:t>()</a:t>
            </a:r>
          </a:p>
          <a:p>
            <a:r>
              <a:rPr lang="en-US" dirty="0"/>
              <a:t>#You may add </a:t>
            </a:r>
            <a:r>
              <a:rPr lang="en-US" dirty="0" err="1"/>
              <a:t>binwdith</a:t>
            </a:r>
            <a:r>
              <a:rPr lang="en-US" dirty="0"/>
              <a:t> to </a:t>
            </a:r>
            <a:r>
              <a:rPr lang="en-US" dirty="0" err="1"/>
              <a:t>histplot</a:t>
            </a:r>
            <a:r>
              <a:rPr lang="en-US" dirty="0"/>
              <a:t> to change percentage point.</a:t>
            </a:r>
          </a:p>
        </p:txBody>
      </p:sp>
      <p:pic>
        <p:nvPicPr>
          <p:cNvPr id="8" name="Picture 7">
            <a:extLst>
              <a:ext uri="{FF2B5EF4-FFF2-40B4-BE49-F238E27FC236}">
                <a16:creationId xmlns:a16="http://schemas.microsoft.com/office/drawing/2014/main" id="{4985B76E-25A6-9ECA-C105-9B6AAF6DC049}"/>
              </a:ext>
            </a:extLst>
          </p:cNvPr>
          <p:cNvPicPr>
            <a:picLocks noChangeAspect="1"/>
          </p:cNvPicPr>
          <p:nvPr/>
        </p:nvPicPr>
        <p:blipFill>
          <a:blip r:embed="rId2"/>
          <a:stretch>
            <a:fillRect/>
          </a:stretch>
        </p:blipFill>
        <p:spPr>
          <a:xfrm>
            <a:off x="7248550" y="1966588"/>
            <a:ext cx="4341195" cy="2924823"/>
          </a:xfrm>
          <a:prstGeom prst="rect">
            <a:avLst/>
          </a:prstGeom>
        </p:spPr>
      </p:pic>
    </p:spTree>
    <p:extLst>
      <p:ext uri="{BB962C8B-B14F-4D97-AF65-F5344CB8AC3E}">
        <p14:creationId xmlns:p14="http://schemas.microsoft.com/office/powerpoint/2010/main" val="2493239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A18618-EBE3-43F1-A355-E35DA45E271F}"/>
              </a:ext>
            </a:extLst>
          </p:cNvPr>
          <p:cNvSpPr txBox="1"/>
          <p:nvPr/>
        </p:nvSpPr>
        <p:spPr>
          <a:xfrm>
            <a:off x="437919" y="521191"/>
            <a:ext cx="11228943" cy="2031325"/>
          </a:xfrm>
          <a:prstGeom prst="rect">
            <a:avLst/>
          </a:prstGeom>
          <a:noFill/>
        </p:spPr>
        <p:txBody>
          <a:bodyPr wrap="square">
            <a:spAutoFit/>
          </a:bodyPr>
          <a:lstStyle/>
          <a:p>
            <a:r>
              <a:rPr lang="en-US" b="1" dirty="0"/>
              <a:t>Removing outliers</a:t>
            </a:r>
          </a:p>
          <a:p>
            <a:endParaRPr lang="en-US" b="1" dirty="0"/>
          </a:p>
          <a:p>
            <a:r>
              <a:rPr lang="en-US" dirty="0"/>
              <a:t>While removing outliers isn't always the way to go, for your analysis, you've decided that you will only include flights where the "Price" is not an outlier.</a:t>
            </a:r>
          </a:p>
          <a:p>
            <a:endParaRPr lang="en-US" dirty="0"/>
          </a:p>
          <a:p>
            <a:r>
              <a:rPr lang="en-US" dirty="0"/>
              <a:t>Therefore, you need to find the upper threshold and then use it to remove values above this from the planes DataFrame.</a:t>
            </a:r>
          </a:p>
        </p:txBody>
      </p:sp>
      <p:sp>
        <p:nvSpPr>
          <p:cNvPr id="6" name="TextBox 5">
            <a:extLst>
              <a:ext uri="{FF2B5EF4-FFF2-40B4-BE49-F238E27FC236}">
                <a16:creationId xmlns:a16="http://schemas.microsoft.com/office/drawing/2014/main" id="{94AB43EE-0EBC-3335-42ED-821EA3CC908E}"/>
              </a:ext>
            </a:extLst>
          </p:cNvPr>
          <p:cNvSpPr txBox="1"/>
          <p:nvPr/>
        </p:nvSpPr>
        <p:spPr>
          <a:xfrm>
            <a:off x="537071" y="3061366"/>
            <a:ext cx="10733183" cy="2400657"/>
          </a:xfrm>
          <a:prstGeom prst="rect">
            <a:avLst/>
          </a:prstGeom>
          <a:noFill/>
        </p:spPr>
        <p:txBody>
          <a:bodyPr wrap="square">
            <a:spAutoFit/>
          </a:bodyPr>
          <a:lstStyle/>
          <a:p>
            <a:pPr marR="0" lvl="0"/>
            <a:r>
              <a:rPr lang="en-US" sz="1800" b="1" dirty="0">
                <a:solidFill>
                  <a:srgbClr val="00B0F0"/>
                </a:solidFill>
                <a:effectLst/>
                <a:latin typeface="Arial" panose="020B0604020202020204" pitchFamily="34" charset="0"/>
                <a:ea typeface="Times New Roman" panose="02020603050405020304" pitchFamily="18" charset="0"/>
              </a:rPr>
              <a:t>Find the 75th and 25th percentiles, saving</a:t>
            </a:r>
            <a:r>
              <a:rPr lang="en-US" b="1" dirty="0">
                <a:solidFill>
                  <a:srgbClr val="00B0F0"/>
                </a:solidFill>
                <a:latin typeface="Arial" panose="020B0604020202020204" pitchFamily="34" charset="0"/>
                <a:ea typeface="Times New Roman" panose="02020603050405020304" pitchFamily="18" charset="0"/>
              </a:rPr>
              <a:t> as </a:t>
            </a:r>
            <a:r>
              <a:rPr lang="en-US" b="1" dirty="0" err="1">
                <a:solidFill>
                  <a:srgbClr val="00B0F0"/>
                </a:solidFill>
                <a:latin typeface="Arial" panose="020B0604020202020204" pitchFamily="34" charset="0"/>
                <a:ea typeface="Times New Roman" panose="02020603050405020304" pitchFamily="18" charset="0"/>
              </a:rPr>
              <a:t>price_seventy_fifth</a:t>
            </a:r>
            <a:r>
              <a:rPr lang="en-US" b="1" dirty="0">
                <a:solidFill>
                  <a:srgbClr val="00B0F0"/>
                </a:solidFill>
                <a:latin typeface="Arial" panose="020B0604020202020204" pitchFamily="34" charset="0"/>
                <a:ea typeface="Times New Roman" panose="02020603050405020304" pitchFamily="18" charset="0"/>
              </a:rPr>
              <a:t> and </a:t>
            </a:r>
            <a:r>
              <a:rPr lang="en-US" b="1" dirty="0" err="1">
                <a:solidFill>
                  <a:srgbClr val="00B0F0"/>
                </a:solidFill>
                <a:latin typeface="Arial" panose="020B0604020202020204" pitchFamily="34" charset="0"/>
                <a:ea typeface="Times New Roman" panose="02020603050405020304" pitchFamily="18" charset="0"/>
              </a:rPr>
              <a:t>price_twenty_fifth</a:t>
            </a:r>
            <a:r>
              <a:rPr lang="en-US" b="1" dirty="0">
                <a:solidFill>
                  <a:srgbClr val="00B0F0"/>
                </a:solidFill>
                <a:latin typeface="Arial" panose="020B0604020202020204" pitchFamily="34" charset="0"/>
                <a:ea typeface="Times New Roman" panose="02020603050405020304" pitchFamily="18" charset="0"/>
              </a:rPr>
              <a:t>, respectively. </a:t>
            </a:r>
          </a:p>
          <a:p>
            <a:pPr marR="0" lvl="0"/>
            <a:endParaRPr lang="en-US" sz="1800" b="1" dirty="0">
              <a:solidFill>
                <a:srgbClr val="00B0F0"/>
              </a:solidFill>
              <a:effectLst/>
              <a:latin typeface="Arial" panose="020B0604020202020204" pitchFamily="34" charset="0"/>
              <a:ea typeface="Times New Roman" panose="02020603050405020304" pitchFamily="18" charset="0"/>
            </a:endParaRPr>
          </a:p>
          <a:p>
            <a:pPr marR="0" lvl="0"/>
            <a:r>
              <a:rPr lang="en-US" sz="1800" b="1" dirty="0">
                <a:solidFill>
                  <a:srgbClr val="00B0F0"/>
                </a:solidFill>
                <a:effectLst/>
                <a:latin typeface="Arial" panose="020B0604020202020204" pitchFamily="34" charset="0"/>
                <a:ea typeface="Times New Roman" panose="02020603050405020304" pitchFamily="18" charset="0"/>
              </a:rPr>
              <a:t>Calculate the IQR, storing it as </a:t>
            </a:r>
            <a:r>
              <a:rPr lang="en-US" sz="1800" b="1" dirty="0" err="1">
                <a:solidFill>
                  <a:srgbClr val="00B0F0"/>
                </a:solidFill>
                <a:effectLst/>
                <a:latin typeface="Arial" panose="020B0604020202020204" pitchFamily="34" charset="0"/>
                <a:ea typeface="Times New Roman" panose="02020603050405020304" pitchFamily="18" charset="0"/>
              </a:rPr>
              <a:t>prices_iqr</a:t>
            </a:r>
            <a:r>
              <a:rPr lang="en-US" sz="1800" b="1" dirty="0">
                <a:solidFill>
                  <a:srgbClr val="00B0F0"/>
                </a:solidFill>
                <a:effectLst/>
                <a:latin typeface="Arial" panose="020B0604020202020204" pitchFamily="34"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R="0" lvl="0"/>
            <a:endParaRPr lang="en-US" sz="2400" b="1" dirty="0">
              <a:solidFill>
                <a:srgbClr val="00B0F0"/>
              </a:solidFill>
              <a:effectLst/>
              <a:latin typeface="Times New Roman" panose="02020603050405020304" pitchFamily="18" charset="0"/>
              <a:ea typeface="Times New Roman" panose="02020603050405020304" pitchFamily="18" charset="0"/>
            </a:endParaRPr>
          </a:p>
          <a:p>
            <a:pPr marR="0" lvl="0"/>
            <a:r>
              <a:rPr lang="en-US" sz="1800" b="1" dirty="0">
                <a:solidFill>
                  <a:srgbClr val="00B0F0"/>
                </a:solidFill>
                <a:effectLst/>
                <a:latin typeface="Arial" panose="020B0604020202020204" pitchFamily="34" charset="0"/>
                <a:ea typeface="Times New Roman" panose="02020603050405020304" pitchFamily="18" charset="0"/>
              </a:rPr>
              <a:t>Calculate the upper and lower outlier thresholds.</a:t>
            </a:r>
            <a:endParaRPr lang="en-US" sz="2400" dirty="0">
              <a:effectLst/>
              <a:latin typeface="Times New Roman" panose="02020603050405020304" pitchFamily="18" charset="0"/>
              <a:ea typeface="Times New Roman" panose="02020603050405020304" pitchFamily="18" charset="0"/>
            </a:endParaRPr>
          </a:p>
          <a:p>
            <a:endParaRPr lang="en-US" sz="1800" b="1" dirty="0">
              <a:solidFill>
                <a:srgbClr val="00B0F0"/>
              </a:solidFill>
              <a:effectLst/>
              <a:latin typeface="Arial" panose="020B0604020202020204" pitchFamily="34" charset="0"/>
              <a:ea typeface="Calibri" panose="020F0502020204030204" pitchFamily="34" charset="0"/>
            </a:endParaRPr>
          </a:p>
          <a:p>
            <a:r>
              <a:rPr lang="en-US" sz="1800" b="1" dirty="0">
                <a:solidFill>
                  <a:srgbClr val="00B0F0"/>
                </a:solidFill>
                <a:effectLst/>
                <a:latin typeface="Arial" panose="020B0604020202020204" pitchFamily="34" charset="0"/>
                <a:ea typeface="Calibri" panose="020F0502020204030204" pitchFamily="34" charset="0"/>
              </a:rPr>
              <a:t>Remove the outliers from planes</a:t>
            </a:r>
            <a:endParaRPr lang="en-US" dirty="0"/>
          </a:p>
        </p:txBody>
      </p:sp>
    </p:spTree>
    <p:extLst>
      <p:ext uri="{BB962C8B-B14F-4D97-AF65-F5344CB8AC3E}">
        <p14:creationId xmlns:p14="http://schemas.microsoft.com/office/powerpoint/2010/main" val="3354185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AF082C-A7F6-2306-8D7E-10FBF58DBC04}"/>
              </a:ext>
            </a:extLst>
          </p:cNvPr>
          <p:cNvSpPr txBox="1"/>
          <p:nvPr/>
        </p:nvSpPr>
        <p:spPr>
          <a:xfrm>
            <a:off x="265322" y="2863064"/>
            <a:ext cx="11724702" cy="1477328"/>
          </a:xfrm>
          <a:prstGeom prst="rect">
            <a:avLst/>
          </a:prstGeom>
          <a:noFill/>
        </p:spPr>
        <p:txBody>
          <a:bodyPr wrap="square">
            <a:spAutoFit/>
          </a:bodyPr>
          <a:lstStyle/>
          <a:p>
            <a:r>
              <a:rPr lang="en-US" dirty="0"/>
              <a:t>For .</a:t>
            </a:r>
            <a:r>
              <a:rPr lang="en-US" dirty="0" err="1"/>
              <a:t>value_counts</a:t>
            </a:r>
            <a:r>
              <a:rPr lang="en-US" dirty="0"/>
              <a:t>(), remember we can select a specific column to get a closer look at the information. </a:t>
            </a:r>
          </a:p>
          <a:p>
            <a:r>
              <a:rPr lang="en-US" dirty="0"/>
              <a:t>Try.</a:t>
            </a:r>
          </a:p>
          <a:p>
            <a:pPr algn="ctr"/>
            <a:r>
              <a:rPr lang="en-US" dirty="0"/>
              <a:t>books['genre'].</a:t>
            </a:r>
            <a:r>
              <a:rPr lang="en-US" dirty="0" err="1"/>
              <a:t>value_counts</a:t>
            </a:r>
            <a:r>
              <a:rPr lang="en-US" dirty="0"/>
              <a:t>()</a:t>
            </a:r>
          </a:p>
          <a:p>
            <a:r>
              <a:rPr lang="en-US" dirty="0"/>
              <a:t>A new version of Pandas also supports</a:t>
            </a:r>
          </a:p>
          <a:p>
            <a:pPr algn="ctr"/>
            <a:r>
              <a:rPr lang="en-US" dirty="0" err="1"/>
              <a:t>books.value_counts</a:t>
            </a:r>
            <a:r>
              <a:rPr lang="en-US" dirty="0"/>
              <a:t>('genre')</a:t>
            </a:r>
          </a:p>
        </p:txBody>
      </p:sp>
      <p:sp>
        <p:nvSpPr>
          <p:cNvPr id="5" name="TextBox 4">
            <a:extLst>
              <a:ext uri="{FF2B5EF4-FFF2-40B4-BE49-F238E27FC236}">
                <a16:creationId xmlns:a16="http://schemas.microsoft.com/office/drawing/2014/main" id="{1C122C3D-4D6D-6EC4-EE5A-453E4D74EA27}"/>
              </a:ext>
            </a:extLst>
          </p:cNvPr>
          <p:cNvSpPr txBox="1"/>
          <p:nvPr/>
        </p:nvSpPr>
        <p:spPr>
          <a:xfrm>
            <a:off x="554515" y="4983022"/>
            <a:ext cx="11082969" cy="1477328"/>
          </a:xfrm>
          <a:prstGeom prst="rect">
            <a:avLst/>
          </a:prstGeom>
          <a:noFill/>
        </p:spPr>
        <p:txBody>
          <a:bodyPr wrap="square">
            <a:spAutoFit/>
          </a:bodyPr>
          <a:lstStyle/>
          <a:p>
            <a:r>
              <a:rPr lang="en-US" dirty="0"/>
              <a:t>1. </a:t>
            </a:r>
            <a:r>
              <a:rPr lang="en-US" b="1" dirty="0">
                <a:solidFill>
                  <a:srgbClr val="00B0F0"/>
                </a:solidFill>
                <a:latin typeface="Arial" panose="020B0604020202020204" pitchFamily="34" charset="0"/>
              </a:rPr>
              <a:t>Load clean_umployment.csv to unemployment and complete the following tasks.</a:t>
            </a:r>
          </a:p>
          <a:p>
            <a:pPr marL="742950" lvl="1" indent="-285750">
              <a:buFont typeface="Arial" panose="020B0604020202020204" pitchFamily="34" charset="0"/>
              <a:buChar char="•"/>
            </a:pPr>
            <a:r>
              <a:rPr lang="en-US" b="1" dirty="0">
                <a:solidFill>
                  <a:srgbClr val="00B0F0"/>
                </a:solidFill>
                <a:latin typeface="Arial" panose="020B0604020202020204" pitchFamily="34" charset="0"/>
              </a:rPr>
              <a:t>Import the seaborn visualization libraries.</a:t>
            </a:r>
          </a:p>
          <a:p>
            <a:pPr lvl="1"/>
            <a:endParaRPr lang="en-US" b="1" dirty="0">
              <a:solidFill>
                <a:srgbClr val="00B0F0"/>
              </a:solidFill>
              <a:latin typeface="Arial" panose="020B0604020202020204" pitchFamily="34" charset="0"/>
            </a:endParaRPr>
          </a:p>
          <a:p>
            <a:pPr marL="742950" lvl="1" indent="-285750">
              <a:buFont typeface="Arial" panose="020B0604020202020204" pitchFamily="34" charset="0"/>
              <a:buChar char="•"/>
            </a:pPr>
            <a:r>
              <a:rPr lang="en-US" b="1" dirty="0">
                <a:solidFill>
                  <a:srgbClr val="00B0F0"/>
                </a:solidFill>
                <a:latin typeface="Arial" panose="020B0604020202020204" pitchFamily="34" charset="0"/>
              </a:rPr>
              <a:t>Create a histogram of the distribution of 2021 unemployment percentages across all countries in unemployment; show a full percentage (</a:t>
            </a:r>
            <a:r>
              <a:rPr lang="en-US" b="1" dirty="0" err="1">
                <a:solidFill>
                  <a:srgbClr val="00B0F0"/>
                </a:solidFill>
                <a:latin typeface="Arial" panose="020B0604020202020204" pitchFamily="34" charset="0"/>
              </a:rPr>
              <a:t>binwidth</a:t>
            </a:r>
            <a:r>
              <a:rPr lang="en-US" b="1" dirty="0">
                <a:solidFill>
                  <a:srgbClr val="00B0F0"/>
                </a:solidFill>
                <a:latin typeface="Arial" panose="020B0604020202020204" pitchFamily="34" charset="0"/>
              </a:rPr>
              <a:t> = 0.1) point in each bin.</a:t>
            </a:r>
          </a:p>
        </p:txBody>
      </p:sp>
      <p:pic>
        <p:nvPicPr>
          <p:cNvPr id="6" name="Picture 5" descr="A picture containing text, screenshot, font, number&#10;&#10;Description automatically generated">
            <a:extLst>
              <a:ext uri="{FF2B5EF4-FFF2-40B4-BE49-F238E27FC236}">
                <a16:creationId xmlns:a16="http://schemas.microsoft.com/office/drawing/2014/main" id="{459849FE-817E-E210-39C8-281F3B322668}"/>
              </a:ext>
            </a:extLst>
          </p:cNvPr>
          <p:cNvPicPr>
            <a:picLocks noChangeAspect="1"/>
          </p:cNvPicPr>
          <p:nvPr/>
        </p:nvPicPr>
        <p:blipFill>
          <a:blip r:embed="rId2"/>
          <a:stretch>
            <a:fillRect/>
          </a:stretch>
        </p:blipFill>
        <p:spPr>
          <a:xfrm>
            <a:off x="2866250" y="397650"/>
            <a:ext cx="6795542" cy="2222647"/>
          </a:xfrm>
          <a:prstGeom prst="rect">
            <a:avLst/>
          </a:prstGeom>
        </p:spPr>
      </p:pic>
    </p:spTree>
    <p:extLst>
      <p:ext uri="{BB962C8B-B14F-4D97-AF65-F5344CB8AC3E}">
        <p14:creationId xmlns:p14="http://schemas.microsoft.com/office/powerpoint/2010/main" val="712447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7B64-A6E0-F4DC-9882-D7CF3D1D21B6}"/>
              </a:ext>
            </a:extLst>
          </p:cNvPr>
          <p:cNvSpPr>
            <a:spLocks noGrp="1"/>
          </p:cNvSpPr>
          <p:nvPr>
            <p:ph type="title"/>
          </p:nvPr>
        </p:nvSpPr>
        <p:spPr/>
        <p:txBody>
          <a:bodyPr/>
          <a:lstStyle/>
          <a:p>
            <a:r>
              <a:rPr lang="en-US" dirty="0"/>
              <a:t>Data Validation</a:t>
            </a:r>
          </a:p>
        </p:txBody>
      </p:sp>
      <p:sp>
        <p:nvSpPr>
          <p:cNvPr id="3" name="Content Placeholder 2">
            <a:extLst>
              <a:ext uri="{FF2B5EF4-FFF2-40B4-BE49-F238E27FC236}">
                <a16:creationId xmlns:a16="http://schemas.microsoft.com/office/drawing/2014/main" id="{DB56F0A2-D4CC-7B87-1706-0DE522E18578}"/>
              </a:ext>
            </a:extLst>
          </p:cNvPr>
          <p:cNvSpPr>
            <a:spLocks noGrp="1"/>
          </p:cNvSpPr>
          <p:nvPr>
            <p:ph idx="1"/>
          </p:nvPr>
        </p:nvSpPr>
        <p:spPr/>
        <p:txBody>
          <a:bodyPr/>
          <a:lstStyle/>
          <a:p>
            <a:r>
              <a:rPr lang="en-US" dirty="0"/>
              <a:t>Data validation </a:t>
            </a:r>
            <a:r>
              <a:rPr lang="en-US" b="1" dirty="0">
                <a:solidFill>
                  <a:srgbClr val="FF0000"/>
                </a:solidFill>
              </a:rPr>
              <a:t>is an important early step in EDA</a:t>
            </a:r>
            <a:r>
              <a:rPr lang="en-US" dirty="0"/>
              <a:t>. We want to understand whether data types and ranges are as expected before we progress too far in our analysis!</a:t>
            </a:r>
          </a:p>
        </p:txBody>
      </p:sp>
      <p:pic>
        <p:nvPicPr>
          <p:cNvPr id="4" name="Picture 3" descr="A screenshot of a computer&#10;&#10;Description automatically generated with medium confidence">
            <a:extLst>
              <a:ext uri="{FF2B5EF4-FFF2-40B4-BE49-F238E27FC236}">
                <a16:creationId xmlns:a16="http://schemas.microsoft.com/office/drawing/2014/main" id="{9019D828-B716-7C13-684B-B95D7EEC8021}"/>
              </a:ext>
            </a:extLst>
          </p:cNvPr>
          <p:cNvPicPr>
            <a:picLocks noChangeAspect="1"/>
          </p:cNvPicPr>
          <p:nvPr/>
        </p:nvPicPr>
        <p:blipFill>
          <a:blip r:embed="rId2"/>
          <a:stretch>
            <a:fillRect/>
          </a:stretch>
        </p:blipFill>
        <p:spPr>
          <a:xfrm>
            <a:off x="2715046" y="3429000"/>
            <a:ext cx="6761908" cy="3413939"/>
          </a:xfrm>
          <a:prstGeom prst="rect">
            <a:avLst/>
          </a:prstGeom>
        </p:spPr>
      </p:pic>
    </p:spTree>
    <p:extLst>
      <p:ext uri="{BB962C8B-B14F-4D97-AF65-F5344CB8AC3E}">
        <p14:creationId xmlns:p14="http://schemas.microsoft.com/office/powerpoint/2010/main" val="173191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871DB-C566-800D-E224-132583BBB216}"/>
              </a:ext>
            </a:extLst>
          </p:cNvPr>
          <p:cNvSpPr>
            <a:spLocks noGrp="1"/>
          </p:cNvSpPr>
          <p:nvPr>
            <p:ph type="title"/>
          </p:nvPr>
        </p:nvSpPr>
        <p:spPr/>
        <p:txBody>
          <a:bodyPr/>
          <a:lstStyle/>
          <a:p>
            <a:r>
              <a:rPr lang="en-US" dirty="0"/>
              <a:t>Validating Categorial Data</a:t>
            </a:r>
          </a:p>
        </p:txBody>
      </p:sp>
      <p:sp>
        <p:nvSpPr>
          <p:cNvPr id="3" name="Content Placeholder 2">
            <a:extLst>
              <a:ext uri="{FF2B5EF4-FFF2-40B4-BE49-F238E27FC236}">
                <a16:creationId xmlns:a16="http://schemas.microsoft.com/office/drawing/2014/main" id="{26884188-8BBC-4F9F-0E36-FADBB5E4991F}"/>
              </a:ext>
            </a:extLst>
          </p:cNvPr>
          <p:cNvSpPr>
            <a:spLocks noGrp="1"/>
          </p:cNvSpPr>
          <p:nvPr>
            <p:ph idx="1"/>
          </p:nvPr>
        </p:nvSpPr>
        <p:spPr/>
        <p:txBody>
          <a:bodyPr>
            <a:normAutofit fontScale="92500" lnSpcReduction="20000"/>
          </a:bodyPr>
          <a:lstStyle/>
          <a:p>
            <a:r>
              <a:rPr lang="en-US" dirty="0"/>
              <a:t>We can validate categorical data by comparing values in a column to a list of expected values using .</a:t>
            </a:r>
            <a:r>
              <a:rPr lang="en-US" dirty="0" err="1"/>
              <a:t>isin</a:t>
            </a:r>
            <a:r>
              <a:rPr lang="en-US" dirty="0"/>
              <a:t>(), which can either be applied to a Series as we'll show here or to an entire DataFrame. </a:t>
            </a:r>
          </a:p>
          <a:p>
            <a:r>
              <a:rPr lang="en-US" dirty="0"/>
              <a:t>For example, if the values in the genre column are limited to "Fiction" and "Non Fiction" by passing these genres as a list of strings to .</a:t>
            </a:r>
            <a:r>
              <a:rPr lang="en-US" dirty="0" err="1"/>
              <a:t>isin</a:t>
            </a:r>
            <a:r>
              <a:rPr lang="en-US" dirty="0"/>
              <a:t>(). The function returns a Series of the same size and shape as the original but with True and False in place of all values, depending on whether the value from the original Series was included in the list passed to .</a:t>
            </a:r>
            <a:r>
              <a:rPr lang="en-US" dirty="0" err="1"/>
              <a:t>isin</a:t>
            </a:r>
            <a:r>
              <a:rPr lang="en-US" dirty="0"/>
              <a:t>(). </a:t>
            </a:r>
          </a:p>
          <a:p>
            <a:r>
              <a:rPr lang="en-US" dirty="0"/>
              <a:t>We can see that some values are False.</a:t>
            </a:r>
          </a:p>
        </p:txBody>
      </p:sp>
    </p:spTree>
    <p:extLst>
      <p:ext uri="{BB962C8B-B14F-4D97-AF65-F5344CB8AC3E}">
        <p14:creationId xmlns:p14="http://schemas.microsoft.com/office/powerpoint/2010/main" val="2590875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243C2F0A-B0AA-3327-3321-F98C178B0F4F}"/>
              </a:ext>
            </a:extLst>
          </p:cNvPr>
          <p:cNvPicPr>
            <a:picLocks noChangeAspect="1"/>
          </p:cNvPicPr>
          <p:nvPr/>
        </p:nvPicPr>
        <p:blipFill>
          <a:blip r:embed="rId2"/>
          <a:stretch>
            <a:fillRect/>
          </a:stretch>
        </p:blipFill>
        <p:spPr>
          <a:xfrm>
            <a:off x="1314044" y="242371"/>
            <a:ext cx="9563911" cy="4892308"/>
          </a:xfrm>
          <a:prstGeom prst="rect">
            <a:avLst/>
          </a:prstGeom>
        </p:spPr>
      </p:pic>
      <p:sp>
        <p:nvSpPr>
          <p:cNvPr id="5" name="TextBox 4">
            <a:extLst>
              <a:ext uri="{FF2B5EF4-FFF2-40B4-BE49-F238E27FC236}">
                <a16:creationId xmlns:a16="http://schemas.microsoft.com/office/drawing/2014/main" id="{95459EA5-37F3-D507-5202-2B87DA84C28B}"/>
              </a:ext>
            </a:extLst>
          </p:cNvPr>
          <p:cNvSpPr txBox="1"/>
          <p:nvPr/>
        </p:nvSpPr>
        <p:spPr>
          <a:xfrm>
            <a:off x="583894" y="5437868"/>
            <a:ext cx="10739961" cy="923330"/>
          </a:xfrm>
          <a:prstGeom prst="rect">
            <a:avLst/>
          </a:prstGeom>
          <a:noFill/>
        </p:spPr>
        <p:txBody>
          <a:bodyPr wrap="square">
            <a:spAutoFit/>
          </a:bodyPr>
          <a:lstStyle/>
          <a:p>
            <a:r>
              <a:rPr lang="en-US" dirty="0"/>
              <a:t>Note we can use ~ to express it is not in … For example,</a:t>
            </a:r>
          </a:p>
          <a:p>
            <a:pPr algn="ctr"/>
            <a:endParaRPr lang="en-US" dirty="0"/>
          </a:p>
          <a:p>
            <a:pPr algn="ctr"/>
            <a:r>
              <a:rPr lang="en-US" dirty="0"/>
              <a:t>~books['genre'].</a:t>
            </a:r>
            <a:r>
              <a:rPr lang="en-US" dirty="0" err="1"/>
              <a:t>isin</a:t>
            </a:r>
            <a:r>
              <a:rPr lang="en-US" dirty="0"/>
              <a:t>(['</a:t>
            </a:r>
            <a:r>
              <a:rPr lang="en-US" dirty="0" err="1"/>
              <a:t>Fiction','Non</a:t>
            </a:r>
            <a:r>
              <a:rPr lang="en-US" dirty="0"/>
              <a:t> </a:t>
            </a:r>
            <a:r>
              <a:rPr lang="en-US" dirty="0" err="1"/>
              <a:t>Ffiction</a:t>
            </a:r>
            <a:r>
              <a:rPr lang="en-US" dirty="0"/>
              <a:t>'])</a:t>
            </a:r>
          </a:p>
        </p:txBody>
      </p:sp>
    </p:spTree>
    <p:extLst>
      <p:ext uri="{BB962C8B-B14F-4D97-AF65-F5344CB8AC3E}">
        <p14:creationId xmlns:p14="http://schemas.microsoft.com/office/powerpoint/2010/main" val="646248417"/>
      </p:ext>
    </p:extLst>
  </p:cSld>
  <p:clrMapOvr>
    <a:masterClrMapping/>
  </p:clrMapOvr>
</p:sld>
</file>

<file path=ppt/theme/theme1.xml><?xml version="1.0" encoding="utf-8"?>
<a:theme xmlns:a="http://schemas.openxmlformats.org/drawingml/2006/main" name="BrushVTI">
  <a:themeElements>
    <a:clrScheme name="AnalogousFromLightSeedLeftStep">
      <a:dk1>
        <a:srgbClr val="000000"/>
      </a:dk1>
      <a:lt1>
        <a:srgbClr val="FFFFFF"/>
      </a:lt1>
      <a:dk2>
        <a:srgbClr val="3B213A"/>
      </a:dk2>
      <a:lt2>
        <a:srgbClr val="E3E2E8"/>
      </a:lt2>
      <a:accent1>
        <a:srgbClr val="93A94E"/>
      </a:accent1>
      <a:accent2>
        <a:srgbClr val="B6A03C"/>
      </a:accent2>
      <a:accent3>
        <a:srgbClr val="EA8946"/>
      </a:accent3>
      <a:accent4>
        <a:srgbClr val="EB4E4F"/>
      </a:accent4>
      <a:accent5>
        <a:srgbClr val="EE6EA5"/>
      </a:accent5>
      <a:accent6>
        <a:srgbClr val="EB4ED2"/>
      </a:accent6>
      <a:hlink>
        <a:srgbClr val="7A69AE"/>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3DB0A62E90A847A10EA3FCE2DAF6A9" ma:contentTypeVersion="4" ma:contentTypeDescription="Create a new document." ma:contentTypeScope="" ma:versionID="72ed6b95a4340f24bc631699069c0122">
  <xsd:schema xmlns:xsd="http://www.w3.org/2001/XMLSchema" xmlns:xs="http://www.w3.org/2001/XMLSchema" xmlns:p="http://schemas.microsoft.com/office/2006/metadata/properties" xmlns:ns2="c40eff57-ac6e-4e68-a59a-1dbf1668f713" targetNamespace="http://schemas.microsoft.com/office/2006/metadata/properties" ma:root="true" ma:fieldsID="6bca92ecdfe485eeed8d37d7df049a0a" ns2:_="">
    <xsd:import namespace="c40eff57-ac6e-4e68-a59a-1dbf1668f71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0eff57-ac6e-4e68-a59a-1dbf1668f7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4B6DC65-3DB3-4F27-BC53-C93B55A65AE7}"/>
</file>

<file path=customXml/itemProps2.xml><?xml version="1.0" encoding="utf-8"?>
<ds:datastoreItem xmlns:ds="http://schemas.openxmlformats.org/officeDocument/2006/customXml" ds:itemID="{7D57DE11-9452-4E47-8711-C06AD24F97C3}"/>
</file>

<file path=customXml/itemProps3.xml><?xml version="1.0" encoding="utf-8"?>
<ds:datastoreItem xmlns:ds="http://schemas.openxmlformats.org/officeDocument/2006/customXml" ds:itemID="{975196E1-6EF8-4BA8-9762-EA9E3101406C}"/>
</file>

<file path=docProps/app.xml><?xml version="1.0" encoding="utf-8"?>
<Properties xmlns="http://schemas.openxmlformats.org/officeDocument/2006/extended-properties" xmlns:vt="http://schemas.openxmlformats.org/officeDocument/2006/docPropsVTypes">
  <TotalTime>1319</TotalTime>
  <Words>3660</Words>
  <Application>Microsoft Office PowerPoint</Application>
  <PresentationFormat>Widescreen</PresentationFormat>
  <Paragraphs>245</Paragraphs>
  <Slides>50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Aptos</vt:lpstr>
      <vt:lpstr>Arial</vt:lpstr>
      <vt:lpstr>Arial Unicode MS</vt:lpstr>
      <vt:lpstr>Calibri</vt:lpstr>
      <vt:lpstr>Calibri Light</vt:lpstr>
      <vt:lpstr>Century Gothic</vt:lpstr>
      <vt:lpstr>Courier New</vt:lpstr>
      <vt:lpstr>Elephant</vt:lpstr>
      <vt:lpstr>Times New Roman</vt:lpstr>
      <vt:lpstr>Wingdings</vt:lpstr>
      <vt:lpstr>BrushVTI</vt:lpstr>
      <vt:lpstr>C4 – Exploratory Data Analysis I</vt:lpstr>
      <vt:lpstr>Read Carefully</vt:lpstr>
      <vt:lpstr>What is Exploration Data Analysis (EDA)</vt:lpstr>
      <vt:lpstr>PowerPoint Presentation</vt:lpstr>
      <vt:lpstr>PowerPoint Presentation</vt:lpstr>
      <vt:lpstr>PowerPoint Presentation</vt:lpstr>
      <vt:lpstr>Data Validation</vt:lpstr>
      <vt:lpstr>Validating Categorial Data</vt:lpstr>
      <vt:lpstr>PowerPoint Presentation</vt:lpstr>
      <vt:lpstr>PowerPoint Presentation</vt:lpstr>
      <vt:lpstr>Working with Numerical Data</vt:lpstr>
      <vt:lpstr>Working with Numerical Data</vt:lpstr>
      <vt:lpstr>PowerPoint Presentation</vt:lpstr>
      <vt:lpstr>PowerPoint Presentation</vt:lpstr>
      <vt:lpstr>PowerPoint Presentation</vt:lpstr>
      <vt:lpstr>PowerPoint Presentation</vt:lpstr>
      <vt:lpstr>Named summary columns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Plots and Data Processing with Pandas</dc:title>
  <dc:creator>THANACHAI THUMTHAWATWORN</dc:creator>
  <cp:lastModifiedBy>THANACHAI THUMTHAWATWORN</cp:lastModifiedBy>
  <cp:revision>54</cp:revision>
  <dcterms:created xsi:type="dcterms:W3CDTF">2023-11-24T04:29:18Z</dcterms:created>
  <dcterms:modified xsi:type="dcterms:W3CDTF">2024-12-02T04:27:12Z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0x010100673DB0A62E90A847A10EA3FCE2DAF6A9</vt:lpwstr>
  </property>
</Properties>
</file>